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4.xml" ContentType="application/vnd.openxmlformats-officedocument.themeOverride+xml"/>
  <Override PartName="/ppt/notesSlides/notesSlide2.xml" ContentType="application/vnd.openxmlformats-officedocument.presentationml.notesSlide+xml"/>
  <Override PartName="/ppt/theme/themeOverride5.xml" ContentType="application/vnd.openxmlformats-officedocument.themeOverride+xml"/>
  <Override PartName="/ppt/notesSlides/notesSlide3.xml" ContentType="application/vnd.openxmlformats-officedocument.presentationml.notesSlide+xml"/>
  <Override PartName="/ppt/theme/themeOverride6.xml" ContentType="application/vnd.openxmlformats-officedocument.themeOverride+xml"/>
  <Override PartName="/ppt/notesSlides/notesSlide4.xml" ContentType="application/vnd.openxmlformats-officedocument.presentationml.notesSlide+xml"/>
  <Override PartName="/ppt/theme/themeOverride7.xml" ContentType="application/vnd.openxmlformats-officedocument.themeOverr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heme/themeOverride8.xml" ContentType="application/vnd.openxmlformats-officedocument.themeOverride+xml"/>
  <Override PartName="/ppt/notesSlides/notesSlide7.xml" ContentType="application/vnd.openxmlformats-officedocument.presentationml.notesSlide+xml"/>
  <Override PartName="/ppt/theme/themeOverride9.xml" ContentType="application/vnd.openxmlformats-officedocument.themeOverr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heme/themeOverride10.xml" ContentType="application/vnd.openxmlformats-officedocument.themeOverride+xml"/>
  <Override PartName="/ppt/notesSlides/notesSlide10.xml" ContentType="application/vnd.openxmlformats-officedocument.presentationml.notesSlide+xml"/>
  <Override PartName="/ppt/theme/themeOverride11.xml" ContentType="application/vnd.openxmlformats-officedocument.themeOverride+xml"/>
  <Override PartName="/ppt/notesSlides/notesSlide11.xml" ContentType="application/vnd.openxmlformats-officedocument.presentationml.notesSlide+xml"/>
  <Override PartName="/ppt/theme/themeOverride12.xml" ContentType="application/vnd.openxmlformats-officedocument.themeOverride+xml"/>
  <Override PartName="/ppt/notesSlides/notesSlide12.xml" ContentType="application/vnd.openxmlformats-officedocument.presentationml.notesSlide+xml"/>
  <Override PartName="/ppt/theme/themeOverride13.xml" ContentType="application/vnd.openxmlformats-officedocument.themeOverride+xml"/>
  <Override PartName="/ppt/notesSlides/notesSlide13.xml" ContentType="application/vnd.openxmlformats-officedocument.presentationml.notesSlide+xml"/>
  <Override PartName="/ppt/theme/themeOverride14.xml" ContentType="application/vnd.openxmlformats-officedocument.themeOverride+xml"/>
  <Override PartName="/ppt/notesSlides/notesSlide14.xml" ContentType="application/vnd.openxmlformats-officedocument.presentationml.notesSlide+xml"/>
  <Override PartName="/ppt/theme/themeOverride15.xml" ContentType="application/vnd.openxmlformats-officedocument.themeOverride+xml"/>
  <Override PartName="/ppt/notesSlides/notesSlide15.xml" ContentType="application/vnd.openxmlformats-officedocument.presentationml.notesSlide+xml"/>
  <Override PartName="/ppt/theme/themeOverride16.xml" ContentType="application/vnd.openxmlformats-officedocument.themeOverride+xml"/>
  <Override PartName="/ppt/notesSlides/notesSlide16.xml" ContentType="application/vnd.openxmlformats-officedocument.presentationml.notesSlide+xml"/>
  <Override PartName="/ppt/theme/themeOverride17.xml" ContentType="application/vnd.openxmlformats-officedocument.themeOverride+xml"/>
  <Override PartName="/ppt/notesSlides/notesSlide17.xml" ContentType="application/vnd.openxmlformats-officedocument.presentationml.notesSlide+xml"/>
  <Override PartName="/ppt/theme/themeOverride18.xml" ContentType="application/vnd.openxmlformats-officedocument.themeOverride+xml"/>
  <Override PartName="/ppt/notesSlides/notesSlide18.xml" ContentType="application/vnd.openxmlformats-officedocument.presentationml.notesSlide+xml"/>
  <Override PartName="/ppt/theme/themeOverride19.xml" ContentType="application/vnd.openxmlformats-officedocument.themeOverride+xml"/>
  <Override PartName="/ppt/notesSlides/notesSlide19.xml" ContentType="application/vnd.openxmlformats-officedocument.presentationml.notesSlide+xml"/>
  <Override PartName="/ppt/theme/themeOverride20.xml" ContentType="application/vnd.openxmlformats-officedocument.themeOverride+xml"/>
  <Override PartName="/ppt/notesSlides/notesSlide20.xml" ContentType="application/vnd.openxmlformats-officedocument.presentationml.notesSlide+xml"/>
  <Override PartName="/ppt/theme/themeOverride21.xml" ContentType="application/vnd.openxmlformats-officedocument.themeOverride+xml"/>
  <Override PartName="/ppt/notesSlides/notesSlide21.xml" ContentType="application/vnd.openxmlformats-officedocument.presentationml.notesSlide+xml"/>
  <Override PartName="/ppt/theme/themeOverride22.xml" ContentType="application/vnd.openxmlformats-officedocument.themeOverride+xml"/>
  <Override PartName="/ppt/notesSlides/notesSlide22.xml" ContentType="application/vnd.openxmlformats-officedocument.presentationml.notesSlide+xml"/>
  <Override PartName="/ppt/theme/themeOverride23.xml" ContentType="application/vnd.openxmlformats-officedocument.themeOverride+xml"/>
  <Override PartName="/ppt/notesSlides/notesSlide23.xml" ContentType="application/vnd.openxmlformats-officedocument.presentationml.notesSlide+xml"/>
  <Override PartName="/ppt/theme/themeOverride24.xml" ContentType="application/vnd.openxmlformats-officedocument.themeOverride+xml"/>
  <Override PartName="/ppt/notesSlides/notesSlide24.xml" ContentType="application/vnd.openxmlformats-officedocument.presentationml.notesSlide+xml"/>
  <Override PartName="/ppt/theme/themeOverride25.xml" ContentType="application/vnd.openxmlformats-officedocument.themeOverride+xml"/>
  <Override PartName="/ppt/notesSlides/notesSlide25.xml" ContentType="application/vnd.openxmlformats-officedocument.presentationml.notesSlide+xml"/>
  <Override PartName="/ppt/theme/themeOverride26.xml" ContentType="application/vnd.openxmlformats-officedocument.themeOverr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35"/>
  </p:notesMasterIdLst>
  <p:sldIdLst>
    <p:sldId id="262" r:id="rId2"/>
    <p:sldId id="263" r:id="rId3"/>
    <p:sldId id="265" r:id="rId4"/>
    <p:sldId id="264" r:id="rId5"/>
    <p:sldId id="341" r:id="rId6"/>
    <p:sldId id="342" r:id="rId7"/>
    <p:sldId id="343" r:id="rId8"/>
    <p:sldId id="344" r:id="rId9"/>
    <p:sldId id="308" r:id="rId10"/>
    <p:sldId id="307" r:id="rId11"/>
    <p:sldId id="360" r:id="rId12"/>
    <p:sldId id="351" r:id="rId13"/>
    <p:sldId id="312" r:id="rId14"/>
    <p:sldId id="345" r:id="rId15"/>
    <p:sldId id="346" r:id="rId16"/>
    <p:sldId id="361" r:id="rId17"/>
    <p:sldId id="347" r:id="rId18"/>
    <p:sldId id="348" r:id="rId19"/>
    <p:sldId id="349" r:id="rId20"/>
    <p:sldId id="350" r:id="rId21"/>
    <p:sldId id="309" r:id="rId22"/>
    <p:sldId id="310" r:id="rId23"/>
    <p:sldId id="359" r:id="rId24"/>
    <p:sldId id="326" r:id="rId25"/>
    <p:sldId id="352" r:id="rId26"/>
    <p:sldId id="353" r:id="rId27"/>
    <p:sldId id="354" r:id="rId28"/>
    <p:sldId id="355" r:id="rId29"/>
    <p:sldId id="336" r:id="rId30"/>
    <p:sldId id="356" r:id="rId31"/>
    <p:sldId id="357" r:id="rId32"/>
    <p:sldId id="358" r:id="rId33"/>
    <p:sldId id="320" r:id="rId34"/>
  </p:sldIdLst>
  <p:sldSz cx="12192000" cy="6858000"/>
  <p:notesSz cx="6858000" cy="9144000"/>
  <p:embeddedFontLst>
    <p:embeddedFont>
      <p:font typeface="Calibri" panose="020F0502020204030204" pitchFamily="34" charset="0"/>
      <p:regular r:id="rId36"/>
      <p:bold r:id="rId37"/>
      <p:italic r:id="rId38"/>
      <p:boldItalic r:id="rId39"/>
    </p:embeddedFont>
    <p:embeddedFont>
      <p:font typeface="Calibri Light" panose="020F0302020204030204" pitchFamily="34" charset="0"/>
      <p:regular r:id="rId40"/>
      <p:italic r:id="rId41"/>
    </p:embeddedFont>
    <p:embeddedFont>
      <p:font typeface="NanumBarunGothicOTF YetHangul" panose="02000503000000000000" pitchFamily="2" charset="-128"/>
      <p:regular r:id="rId42"/>
    </p:embeddedFont>
    <p:embeddedFont>
      <p:font typeface="SB AggroOTF Medium" panose="02020503020101020101" pitchFamily="18" charset="-127"/>
      <p:regular r:id="rId43"/>
    </p:embeddedFont>
  </p:embeddedFontLst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44C53"/>
    <a:srgbClr val="86C3D5"/>
    <a:srgbClr val="DA86A0"/>
    <a:srgbClr val="F9EFF2"/>
    <a:srgbClr val="F9DAE3"/>
    <a:srgbClr val="F9C4D4"/>
    <a:srgbClr val="D2BBC1"/>
    <a:srgbClr val="CE90A2"/>
    <a:srgbClr val="FFC3D5"/>
    <a:srgbClr val="CAB6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876"/>
    <p:restoredTop sz="94703"/>
  </p:normalViewPr>
  <p:slideViewPr>
    <p:cSldViewPr snapToGrid="0" snapToObjects="1">
      <p:cViewPr>
        <p:scale>
          <a:sx n="96" d="100"/>
          <a:sy n="96" d="100"/>
        </p:scale>
        <p:origin x="112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7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8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D23C7F-2577-B84C-92B7-4C047509B82C}" type="datetimeFigureOut">
              <a:rPr kumimoji="1" lang="ko-Kore-KR" altLang="en-US" smtClean="0"/>
              <a:t>2022. 12. 1.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60D16C-0FCF-D845-931B-C5A8B9B6F98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095767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60D16C-0FCF-D845-931B-C5A8B9B6F983}" type="slidenum">
              <a:rPr kumimoji="1" lang="ko-Kore-KR" altLang="en-US" smtClean="0"/>
              <a:t>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659121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60D16C-0FCF-D845-931B-C5A8B9B6F983}" type="slidenum">
              <a:rPr kumimoji="1" lang="ko-Kore-KR" altLang="en-US" smtClean="0"/>
              <a:t>14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021020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60D16C-0FCF-D845-931B-C5A8B9B6F983}" type="slidenum">
              <a:rPr kumimoji="1" lang="ko-Kore-KR" altLang="en-US" smtClean="0"/>
              <a:t>15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421855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60D16C-0FCF-D845-931B-C5A8B9B6F983}" type="slidenum">
              <a:rPr kumimoji="1" lang="ko-Kore-KR" altLang="en-US" smtClean="0"/>
              <a:t>16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43814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60D16C-0FCF-D845-931B-C5A8B9B6F983}" type="slidenum">
              <a:rPr kumimoji="1" lang="ko-Kore-KR" altLang="en-US" smtClean="0"/>
              <a:t>17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748237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60D16C-0FCF-D845-931B-C5A8B9B6F983}" type="slidenum">
              <a:rPr kumimoji="1" lang="ko-Kore-KR" altLang="en-US" smtClean="0"/>
              <a:t>18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5179839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60D16C-0FCF-D845-931B-C5A8B9B6F983}" type="slidenum">
              <a:rPr kumimoji="1" lang="ko-Kore-KR" altLang="en-US" smtClean="0"/>
              <a:t>19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088665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60D16C-0FCF-D845-931B-C5A8B9B6F983}" type="slidenum">
              <a:rPr kumimoji="1" lang="ko-Kore-KR" altLang="en-US" smtClean="0"/>
              <a:t>20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967426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여기도 </a:t>
            </a:r>
            <a:r>
              <a:rPr kumimoji="1" lang="en-US" altLang="ko-KR" dirty="0"/>
              <a:t>backend </a:t>
            </a:r>
            <a:r>
              <a:rPr kumimoji="1" lang="ko-KR" altLang="en-US" dirty="0"/>
              <a:t>부분 이대로 가면 </a:t>
            </a:r>
            <a:r>
              <a:rPr kumimoji="1" lang="ko-KR" altLang="en-US" dirty="0" err="1"/>
              <a:t>되나용</a:t>
            </a:r>
            <a:r>
              <a:rPr kumimoji="1" lang="en-US" altLang="ko-KR" dirty="0"/>
              <a:t>..?</a:t>
            </a:r>
          </a:p>
          <a:p>
            <a:endParaRPr kumimoji="1" lang="en-US" altLang="ko-KR" dirty="0"/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60D16C-0FCF-D845-931B-C5A8B9B6F983}" type="slidenum">
              <a:rPr kumimoji="1" lang="ko-Kore-KR" altLang="en-US" smtClean="0"/>
              <a:t>22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3408893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여기도 </a:t>
            </a:r>
            <a:r>
              <a:rPr kumimoji="1" lang="en-US" altLang="ko-KR" dirty="0"/>
              <a:t>backend </a:t>
            </a:r>
            <a:r>
              <a:rPr kumimoji="1" lang="ko-KR" altLang="en-US" dirty="0"/>
              <a:t>부분 이대로 가면 </a:t>
            </a:r>
            <a:r>
              <a:rPr kumimoji="1" lang="ko-KR" altLang="en-US" dirty="0" err="1"/>
              <a:t>되나용</a:t>
            </a:r>
            <a:r>
              <a:rPr kumimoji="1" lang="en-US" altLang="ko-KR" dirty="0"/>
              <a:t>..?</a:t>
            </a:r>
          </a:p>
          <a:p>
            <a:endParaRPr kumimoji="1" lang="en-US" altLang="ko-KR" dirty="0"/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60D16C-0FCF-D845-931B-C5A8B9B6F983}" type="slidenum">
              <a:rPr kumimoji="1" lang="ko-Kore-KR" altLang="en-US" smtClean="0"/>
              <a:t>23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9383875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60D16C-0FCF-D845-931B-C5A8B9B6F983}" type="slidenum">
              <a:rPr kumimoji="1" lang="ko-Kore-KR" altLang="en-US" smtClean="0"/>
              <a:t>25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1626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60D16C-0FCF-D845-931B-C5A8B9B6F983}" type="slidenum">
              <a:rPr kumimoji="1" lang="ko-Kore-KR" altLang="en-US" smtClean="0"/>
              <a:t>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2089534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60D16C-0FCF-D845-931B-C5A8B9B6F983}" type="slidenum">
              <a:rPr kumimoji="1" lang="ko-Kore-KR" altLang="en-US" smtClean="0"/>
              <a:t>26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4030879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60D16C-0FCF-D845-931B-C5A8B9B6F983}" type="slidenum">
              <a:rPr kumimoji="1" lang="ko-Kore-KR" altLang="en-US" smtClean="0"/>
              <a:t>27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59128414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60D16C-0FCF-D845-931B-C5A8B9B6F983}" type="slidenum">
              <a:rPr kumimoji="1" lang="ko-Kore-KR" altLang="en-US" smtClean="0"/>
              <a:t>28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2332366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60D16C-0FCF-D845-931B-C5A8B9B6F983}" type="slidenum">
              <a:rPr kumimoji="1" lang="ko-Kore-KR" altLang="en-US" smtClean="0"/>
              <a:t>29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8785044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60D16C-0FCF-D845-931B-C5A8B9B6F983}" type="slidenum">
              <a:rPr kumimoji="1" lang="ko-Kore-KR" altLang="en-US" smtClean="0"/>
              <a:t>30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72269399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60D16C-0FCF-D845-931B-C5A8B9B6F983}" type="slidenum">
              <a:rPr kumimoji="1" lang="ko-Kore-KR" altLang="en-US" smtClean="0"/>
              <a:t>31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4510331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60D16C-0FCF-D845-931B-C5A8B9B6F983}" type="slidenum">
              <a:rPr kumimoji="1" lang="ko-Kore-KR" altLang="en-US" smtClean="0"/>
              <a:t>32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933667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60D16C-0FCF-D845-931B-C5A8B9B6F983}" type="slidenum">
              <a:rPr kumimoji="1" lang="ko-Kore-KR" altLang="en-US" smtClean="0"/>
              <a:t>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875902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60D16C-0FCF-D845-931B-C5A8B9B6F983}" type="slidenum">
              <a:rPr kumimoji="1" lang="ko-Kore-KR" altLang="en-US" smtClean="0"/>
              <a:t>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872081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60D16C-0FCF-D845-931B-C5A8B9B6F983}" type="slidenum">
              <a:rPr kumimoji="1" lang="ko-Kore-KR" altLang="en-US" smtClean="0"/>
              <a:t>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372763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60D16C-0FCF-D845-931B-C5A8B9B6F983}" type="slidenum">
              <a:rPr kumimoji="1" lang="ko-Kore-KR" altLang="en-US" smtClean="0"/>
              <a:t>10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815979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60D16C-0FCF-D845-931B-C5A8B9B6F983}" type="slidenum">
              <a:rPr kumimoji="1" lang="ko-Kore-KR" altLang="en-US" smtClean="0"/>
              <a:t>11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7254825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60D16C-0FCF-D845-931B-C5A8B9B6F983}" type="slidenum">
              <a:rPr kumimoji="1" lang="ko-Kore-KR" altLang="en-US" smtClean="0"/>
              <a:t>12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888402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60D16C-0FCF-D845-931B-C5A8B9B6F983}" type="slidenum">
              <a:rPr kumimoji="1" lang="ko-Kore-KR" altLang="en-US" smtClean="0"/>
              <a:t>13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719647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B3F2CE-3E40-AC45-9BB5-4D9E6B11AA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ED658CE-DC2F-9F40-8567-FE0D7DDA3C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6F44A3A-307A-D247-B50F-BFB721F8B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B4B85-DAB1-BC49-8184-10630A47B05F}" type="datetimeFigureOut">
              <a:rPr kumimoji="1" lang="ko-Kore-KR" altLang="en-US" smtClean="0"/>
              <a:t>2022. 12. 1.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86DABDA-034B-134F-B3DE-65B9E0FB89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9D1E91B-D26A-8E41-BD80-8DBEB975BA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203F3-B2FA-3547-861C-747F140CB0E8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265053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0D4FDF-8370-3844-8791-FA8C32E6A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F215007-E618-E249-8EF8-2A4C21FF9C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A97DDDB-FD16-0944-9F2B-B7F0FD967B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B4B85-DAB1-BC49-8184-10630A47B05F}" type="datetimeFigureOut">
              <a:rPr kumimoji="1" lang="ko-Kore-KR" altLang="en-US" smtClean="0"/>
              <a:t>2022. 12. 1.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0B7C7B0-D331-D340-B1CD-54757FFB1C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3CFFC9C-52E4-FF4B-A9B8-DC0D7D206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203F3-B2FA-3547-861C-747F140CB0E8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033700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B1078F3-CF2A-254C-A493-59F68E5750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36F8E9E-82A9-2A4F-AA32-36B7178538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E69A82E-0921-A545-9894-B65E5577BF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B4B85-DAB1-BC49-8184-10630A47B05F}" type="datetimeFigureOut">
              <a:rPr kumimoji="1" lang="ko-Kore-KR" altLang="en-US" smtClean="0"/>
              <a:t>2022. 12. 1.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BA63076-C364-F040-A79F-B26499D1B7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59D68F8-BE6C-2741-B759-737508BEA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203F3-B2FA-3547-861C-747F140CB0E8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953559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2B4B0C-1B3D-4645-B7A7-35BAE52181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92BB2CB-BBE2-BF4F-87C7-1E8FB6D9B6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D71701E-FA23-D140-93A6-0F23D2F0C3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B4B85-DAB1-BC49-8184-10630A47B05F}" type="datetimeFigureOut">
              <a:rPr kumimoji="1" lang="ko-Kore-KR" altLang="en-US" smtClean="0"/>
              <a:t>2022. 12. 1.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5B922FF-C061-1C42-B517-37C0DC39DA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6C8BEA1-930F-C448-9E73-1AE865C90D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203F3-B2FA-3547-861C-747F140CB0E8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715808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F2CDFA-D588-1342-A89E-7DC3958F49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1B0F6FF-7A7E-E743-9BCA-3B218D3EB2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84951CB-9EC7-7F49-9792-0F7FBF6782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B4B85-DAB1-BC49-8184-10630A47B05F}" type="datetimeFigureOut">
              <a:rPr kumimoji="1" lang="ko-Kore-KR" altLang="en-US" smtClean="0"/>
              <a:t>2022. 12. 1.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FA2E46E-935E-F145-895F-4B3E7B94C5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B3AC28C-AE0B-3E4A-90AE-0C5C9BAD3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203F3-B2FA-3547-861C-747F140CB0E8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882103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4AAC86-CEF4-D641-AB76-3E6AD0F4E3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5175B0E-0E24-444C-A976-4E57B0BC86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7A7002F-5413-A84E-81E6-20615188DE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5077454-CFA1-794F-BCB2-77A9924179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B4B85-DAB1-BC49-8184-10630A47B05F}" type="datetimeFigureOut">
              <a:rPr kumimoji="1" lang="ko-Kore-KR" altLang="en-US" smtClean="0"/>
              <a:t>2022. 12. 1.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8C520FB-E472-2946-A4AA-91EBE22EC4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E74C7E3-1908-3A46-82A6-94B1C54B8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203F3-B2FA-3547-861C-747F140CB0E8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706469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B37BDE-9622-B945-81B9-8EFA59C5DA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BE1382F-7D7D-0F42-9985-7FB0DE56A0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766B1CA-90DB-A54D-8D23-530B832CC0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C75299F-85A9-0E43-B3C5-AF98923910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147BD13-00F4-224D-9DC9-90FECA5974F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E30B2B8-57A6-E64C-A23A-B92B05FC4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B4B85-DAB1-BC49-8184-10630A47B05F}" type="datetimeFigureOut">
              <a:rPr kumimoji="1" lang="ko-Kore-KR" altLang="en-US" smtClean="0"/>
              <a:t>2022. 12. 1.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C0CB71E-2B1D-5144-A536-184F725F5B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05C4CCA-C91C-2B4C-AA14-2C6B2CB294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203F3-B2FA-3547-861C-747F140CB0E8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701987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E12F67-6421-134A-89A7-633C6D637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6B7CC71-6FB5-1742-8763-3094B8DE41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B4B85-DAB1-BC49-8184-10630A47B05F}" type="datetimeFigureOut">
              <a:rPr kumimoji="1" lang="ko-Kore-KR" altLang="en-US" smtClean="0"/>
              <a:t>2022. 12. 1.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0CA65B8-3645-8140-8BEC-8CDF71F0D6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22BC8D7-85D7-7743-8B4A-31A2EC4DD0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203F3-B2FA-3547-861C-747F140CB0E8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963184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EF2AAEF-F759-4245-9627-5E4045051A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B4B85-DAB1-BC49-8184-10630A47B05F}" type="datetimeFigureOut">
              <a:rPr kumimoji="1" lang="ko-Kore-KR" altLang="en-US" smtClean="0"/>
              <a:t>2022. 12. 1.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C4D3EBC-E851-4A4F-8330-F3650BC8D2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CF63616-A2F2-8F47-80CC-09E8C4080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203F3-B2FA-3547-861C-747F140CB0E8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474844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321D24-E396-3A4F-9AE1-604617872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31BF29A-BAAD-C345-A548-8DD9928A47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CB033CD-08A0-574E-92A7-4AD3B13462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B6F8722-BCAA-2645-934D-3B0F9FB1A5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B4B85-DAB1-BC49-8184-10630A47B05F}" type="datetimeFigureOut">
              <a:rPr kumimoji="1" lang="ko-Kore-KR" altLang="en-US" smtClean="0"/>
              <a:t>2022. 12. 1.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D1BA1C6-2633-584B-94D1-BADECC79F4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C254225-053E-BB4A-A82A-F754E85B9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203F3-B2FA-3547-861C-747F140CB0E8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38326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12BF30-B5FC-C440-AB0D-CFC084723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49BBE93-21FF-5E48-AAD6-09D872F98EB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6AAB6AE-BE17-5E4F-868E-2342EACC39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A922BA2-DAA5-2546-9E29-25FD95EF0F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B4B85-DAB1-BC49-8184-10630A47B05F}" type="datetimeFigureOut">
              <a:rPr kumimoji="1" lang="ko-Kore-KR" altLang="en-US" smtClean="0"/>
              <a:t>2022. 12. 1.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766D0CA-06DB-B445-9825-9CA8D97FEA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9A63159-2EE3-B645-A36A-E7370AF56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203F3-B2FA-3547-861C-747F140CB0E8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52132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DE57F1A-9F92-4340-849B-282EBD9AC7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32956A5-0CF3-9046-A784-B7A262FC24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AF8D389-6829-E04F-A8D1-9687BC7087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0B4B85-DAB1-BC49-8184-10630A47B05F}" type="datetimeFigureOut">
              <a:rPr kumimoji="1" lang="ko-Kore-KR" altLang="en-US" smtClean="0"/>
              <a:t>2022. 12. 1.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234F15A-0BE7-254D-967C-93D78FB4FD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38FD640-6864-0C4A-9A34-5432BC3DA7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8203F3-B2FA-3547-861C-747F140CB0E8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87928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video" Target="../media/media1.mp4"/><Relationship Id="rId2" Type="http://schemas.microsoft.com/office/2007/relationships/media" Target="../media/media1.mp4"/><Relationship Id="rId1" Type="http://schemas.openxmlformats.org/officeDocument/2006/relationships/themeOverride" Target="../theme/themeOverride8.xml"/><Relationship Id="rId6" Type="http://schemas.openxmlformats.org/officeDocument/2006/relationships/image" Target="../media/image7.png"/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9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0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2.xm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3.xm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4.x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5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6.xml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9.xml"/><Relationship Id="rId4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7" Type="http://schemas.openxmlformats.org/officeDocument/2006/relationships/image" Target="../media/image23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0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7" Type="http://schemas.openxmlformats.org/officeDocument/2006/relationships/image" Target="../media/image5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.xml"/><Relationship Id="rId6" Type="http://schemas.openxmlformats.org/officeDocument/2006/relationships/image" Target="../media/image4.jpeg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5.xml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6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6C3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[R] 6">
            <a:extLst>
              <a:ext uri="{FF2B5EF4-FFF2-40B4-BE49-F238E27FC236}">
                <a16:creationId xmlns:a16="http://schemas.microsoft.com/office/drawing/2014/main" id="{F1E6BE94-4BC4-9D41-8FD6-3B083A7C09CB}"/>
              </a:ext>
            </a:extLst>
          </p:cNvPr>
          <p:cNvCxnSpPr>
            <a:cxnSpLocks/>
          </p:cNvCxnSpPr>
          <p:nvPr/>
        </p:nvCxnSpPr>
        <p:spPr>
          <a:xfrm>
            <a:off x="2562284" y="3728838"/>
            <a:ext cx="7067434" cy="0"/>
          </a:xfrm>
          <a:prstGeom prst="line">
            <a:avLst/>
          </a:prstGeom>
          <a:ln w="952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0C6090E-64CD-A743-83C0-BD8737FBF56C}"/>
              </a:ext>
            </a:extLst>
          </p:cNvPr>
          <p:cNvSpPr txBox="1"/>
          <p:nvPr/>
        </p:nvSpPr>
        <p:spPr>
          <a:xfrm>
            <a:off x="2336339" y="3923780"/>
            <a:ext cx="7519321" cy="12541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en-US" sz="3200" dirty="0" err="1">
                <a:solidFill>
                  <a:schemeClr val="bg1">
                    <a:lumMod val="95000"/>
                  </a:schemeClr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rPr>
              <a:t>MyCampus</a:t>
            </a:r>
            <a:endParaRPr kumimoji="1" lang="en-US" altLang="ko-KR" sz="3200" dirty="0">
              <a:solidFill>
                <a:schemeClr val="bg1">
                  <a:lumMod val="95000"/>
                </a:schemeClr>
              </a:solidFill>
              <a:latin typeface="SB AggroOTF Medium" panose="02020503020101020101" pitchFamily="18" charset="-127"/>
              <a:ea typeface="SB AggroOTF Medium" panose="020205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kumimoji="1" lang="ko-KR" altLang="en-US" dirty="0">
                <a:solidFill>
                  <a:schemeClr val="bg1">
                    <a:lumMod val="95000"/>
                  </a:schemeClr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rPr>
              <a:t>박지민</a:t>
            </a:r>
            <a:r>
              <a:rPr kumimoji="1" lang="en-US" altLang="ko-KR" dirty="0">
                <a:solidFill>
                  <a:schemeClr val="bg1">
                    <a:lumMod val="95000"/>
                  </a:schemeClr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rPr>
              <a:t>,</a:t>
            </a:r>
            <a:r>
              <a:rPr kumimoji="1" lang="ko-KR" altLang="en-US" dirty="0">
                <a:solidFill>
                  <a:schemeClr val="bg1">
                    <a:lumMod val="95000"/>
                  </a:schemeClr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rPr>
              <a:t> </a:t>
            </a:r>
            <a:r>
              <a:rPr kumimoji="1" lang="ko-KR" altLang="en-US" dirty="0" err="1">
                <a:solidFill>
                  <a:schemeClr val="bg1">
                    <a:lumMod val="95000"/>
                  </a:schemeClr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rPr>
              <a:t>옥시원</a:t>
            </a:r>
            <a:r>
              <a:rPr kumimoji="1" lang="en-US" altLang="ko-KR" dirty="0">
                <a:solidFill>
                  <a:schemeClr val="bg1">
                    <a:lumMod val="95000"/>
                  </a:schemeClr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rPr>
              <a:t>,</a:t>
            </a:r>
            <a:r>
              <a:rPr kumimoji="1" lang="ko-KR" altLang="en-US" dirty="0">
                <a:solidFill>
                  <a:schemeClr val="bg1">
                    <a:lumMod val="95000"/>
                  </a:schemeClr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rPr>
              <a:t> 최재영</a:t>
            </a:r>
            <a:r>
              <a:rPr kumimoji="1" lang="en-US" altLang="ko-KR" dirty="0">
                <a:solidFill>
                  <a:schemeClr val="bg1">
                    <a:lumMod val="95000"/>
                  </a:schemeClr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rPr>
              <a:t>,</a:t>
            </a:r>
            <a:r>
              <a:rPr kumimoji="1" lang="ko-KR" altLang="en-US" dirty="0">
                <a:solidFill>
                  <a:schemeClr val="bg1">
                    <a:lumMod val="95000"/>
                  </a:schemeClr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rPr>
              <a:t> </a:t>
            </a:r>
            <a:r>
              <a:rPr kumimoji="1" lang="ko-KR" altLang="en-US" dirty="0" err="1">
                <a:solidFill>
                  <a:schemeClr val="bg1">
                    <a:lumMod val="95000"/>
                  </a:schemeClr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rPr>
              <a:t>하솔비</a:t>
            </a:r>
            <a:endParaRPr kumimoji="1" lang="ko-Kore-KR" altLang="en-US" dirty="0">
              <a:solidFill>
                <a:schemeClr val="bg1">
                  <a:lumMod val="95000"/>
                </a:schemeClr>
              </a:solidFill>
              <a:latin typeface="SB AggroOTF Medium" panose="02020503020101020101" pitchFamily="18" charset="-127"/>
              <a:ea typeface="SB AggroOTF Medium" panose="02020503020101020101" pitchFamily="18" charset="-127"/>
            </a:endParaRPr>
          </a:p>
        </p:txBody>
      </p: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9BEB3EB6-83D6-C24D-945E-A73EC060BD68}"/>
              </a:ext>
            </a:extLst>
          </p:cNvPr>
          <p:cNvCxnSpPr>
            <a:cxnSpLocks/>
          </p:cNvCxnSpPr>
          <p:nvPr/>
        </p:nvCxnSpPr>
        <p:spPr>
          <a:xfrm>
            <a:off x="2562284" y="5398311"/>
            <a:ext cx="7067434" cy="0"/>
          </a:xfrm>
          <a:prstGeom prst="line">
            <a:avLst/>
          </a:prstGeom>
          <a:ln w="952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9CA772F3-F4A4-8543-98FC-8C65C126B1E8}"/>
              </a:ext>
            </a:extLst>
          </p:cNvPr>
          <p:cNvSpPr txBox="1"/>
          <p:nvPr/>
        </p:nvSpPr>
        <p:spPr>
          <a:xfrm>
            <a:off x="2336339" y="3192397"/>
            <a:ext cx="7519321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dirty="0">
                <a:solidFill>
                  <a:schemeClr val="bg1">
                    <a:lumMod val="95000"/>
                  </a:schemeClr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rPr>
              <a:t>G Team(ISP) Project Final Presentation</a:t>
            </a:r>
            <a:endParaRPr kumimoji="1" lang="ko-Kore-KR" altLang="en-US" dirty="0">
              <a:solidFill>
                <a:schemeClr val="bg1">
                  <a:lumMod val="95000"/>
                </a:schemeClr>
              </a:solidFill>
              <a:latin typeface="SB AggroOTF Medium" panose="02020503020101020101" pitchFamily="18" charset="-127"/>
              <a:ea typeface="SB AggroOTF Medium" panose="02020503020101020101" pitchFamily="18" charset="-127"/>
            </a:endParaRPr>
          </a:p>
        </p:txBody>
      </p:sp>
      <p:grpSp>
        <p:nvGrpSpPr>
          <p:cNvPr id="3" name="그룹 3">
            <a:extLst>
              <a:ext uri="{FF2B5EF4-FFF2-40B4-BE49-F238E27FC236}">
                <a16:creationId xmlns:a16="http://schemas.microsoft.com/office/drawing/2014/main" id="{69CD3605-8E74-3BF5-5904-D8436357E4FE}"/>
              </a:ext>
            </a:extLst>
          </p:cNvPr>
          <p:cNvGrpSpPr/>
          <p:nvPr/>
        </p:nvGrpSpPr>
        <p:grpSpPr>
          <a:xfrm>
            <a:off x="5320648" y="1761847"/>
            <a:ext cx="1550702" cy="1246347"/>
            <a:chOff x="5479398" y="2022515"/>
            <a:chExt cx="1550702" cy="1246347"/>
          </a:xfrm>
        </p:grpSpPr>
        <p:pic>
          <p:nvPicPr>
            <p:cNvPr id="4" name="그림 8">
              <a:extLst>
                <a:ext uri="{FF2B5EF4-FFF2-40B4-BE49-F238E27FC236}">
                  <a16:creationId xmlns:a16="http://schemas.microsoft.com/office/drawing/2014/main" id="{A1977D88-7B00-E71D-20EA-00B4B6B1D9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lum bright="70000" contrast="-70000"/>
            </a:blip>
            <a:stretch>
              <a:fillRect/>
            </a:stretch>
          </p:blipFill>
          <p:spPr>
            <a:xfrm>
              <a:off x="5517498" y="2022515"/>
              <a:ext cx="1512602" cy="1206170"/>
            </a:xfrm>
            <a:prstGeom prst="rect">
              <a:avLst/>
            </a:prstGeom>
          </p:spPr>
        </p:pic>
        <p:pic>
          <p:nvPicPr>
            <p:cNvPr id="9" name="그림 9">
              <a:extLst>
                <a:ext uri="{FF2B5EF4-FFF2-40B4-BE49-F238E27FC236}">
                  <a16:creationId xmlns:a16="http://schemas.microsoft.com/office/drawing/2014/main" id="{0416C693-49DB-46AD-A3B7-1B44499314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79398" y="2062692"/>
              <a:ext cx="1512602" cy="12061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88093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CAA7B7E-D8BB-1A45-97A9-46C1F0FCF5F0}"/>
              </a:ext>
            </a:extLst>
          </p:cNvPr>
          <p:cNvSpPr txBox="1"/>
          <p:nvPr/>
        </p:nvSpPr>
        <p:spPr>
          <a:xfrm>
            <a:off x="1292822" y="437502"/>
            <a:ext cx="23483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dirty="0">
                <a:solidFill>
                  <a:srgbClr val="DA86A0"/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rPr>
              <a:t>프로그램 기능</a:t>
            </a:r>
            <a:endParaRPr kumimoji="1" lang="ko-Kore-KR" altLang="en-US" sz="1600" dirty="0">
              <a:solidFill>
                <a:srgbClr val="DA86A0"/>
              </a:solidFill>
              <a:latin typeface="SB AggroOTF Medium" panose="02020503020101020101" pitchFamily="18" charset="-127"/>
              <a:ea typeface="SB AggroOTF Medium" panose="02020503020101020101" pitchFamily="18" charset="-127"/>
            </a:endParaRPr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FC62C0C9-39D1-9144-9974-8D69B73BC36F}"/>
              </a:ext>
            </a:extLst>
          </p:cNvPr>
          <p:cNvSpPr/>
          <p:nvPr/>
        </p:nvSpPr>
        <p:spPr>
          <a:xfrm>
            <a:off x="571500" y="467591"/>
            <a:ext cx="616930" cy="616930"/>
          </a:xfrm>
          <a:prstGeom prst="roundRect">
            <a:avLst/>
          </a:prstGeom>
          <a:solidFill>
            <a:srgbClr val="DA86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6B1BD3-AD84-E648-A18B-CC3BBBC89012}"/>
              </a:ext>
            </a:extLst>
          </p:cNvPr>
          <p:cNvSpPr txBox="1"/>
          <p:nvPr/>
        </p:nvSpPr>
        <p:spPr>
          <a:xfrm>
            <a:off x="625630" y="574640"/>
            <a:ext cx="529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2400" dirty="0">
                <a:solidFill>
                  <a:srgbClr val="F9EFF2"/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rPr>
              <a:t>1</a:t>
            </a:r>
            <a:endParaRPr kumimoji="1" lang="ko-Kore-KR" altLang="en-US" sz="2400" dirty="0">
              <a:solidFill>
                <a:srgbClr val="F9EFF2"/>
              </a:solidFill>
              <a:latin typeface="SB AggroOTF Medium" panose="02020503020101020101" pitchFamily="18" charset="-127"/>
              <a:ea typeface="SB AggroOTF Medium" panose="020205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EAC1FE-5A97-3849-94FD-8C2EA898D3E6}"/>
              </a:ext>
            </a:extLst>
          </p:cNvPr>
          <p:cNvSpPr txBox="1"/>
          <p:nvPr/>
        </p:nvSpPr>
        <p:spPr>
          <a:xfrm>
            <a:off x="1292822" y="739591"/>
            <a:ext cx="35734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400" dirty="0">
                <a:solidFill>
                  <a:srgbClr val="DA86A0"/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rPr>
              <a:t>D</a:t>
            </a:r>
            <a:r>
              <a:rPr kumimoji="1" lang="en-US" altLang="ko-KR" sz="2400" dirty="0">
                <a:solidFill>
                  <a:srgbClr val="DA86A0"/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rPr>
              <a:t>emo</a:t>
            </a:r>
            <a:endParaRPr kumimoji="1" lang="ko-Kore-KR" altLang="en-US" sz="2400" dirty="0">
              <a:solidFill>
                <a:srgbClr val="DA86A0"/>
              </a:solidFill>
              <a:latin typeface="SB AggroOTF Medium" panose="02020503020101020101" pitchFamily="18" charset="-127"/>
              <a:ea typeface="SB AggroOTF Medium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21650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demo">
            <a:hlinkClick r:id="" action="ppaction://media"/>
            <a:extLst>
              <a:ext uri="{FF2B5EF4-FFF2-40B4-BE49-F238E27FC236}">
                <a16:creationId xmlns:a16="http://schemas.microsoft.com/office/drawing/2014/main" id="{83ACAE68-C05D-5B12-3F94-492EBCF626FC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369990" y="174359"/>
            <a:ext cx="9452020" cy="6509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0015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87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CAA7B7E-D8BB-1A45-97A9-46C1F0FCF5F0}"/>
              </a:ext>
            </a:extLst>
          </p:cNvPr>
          <p:cNvSpPr txBox="1"/>
          <p:nvPr/>
        </p:nvSpPr>
        <p:spPr>
          <a:xfrm>
            <a:off x="1292822" y="437502"/>
            <a:ext cx="23483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1600" dirty="0">
                <a:solidFill>
                  <a:srgbClr val="DA86A0"/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rPr>
              <a:t>데이터</a:t>
            </a:r>
            <a:r>
              <a:rPr kumimoji="1" lang="ko-KR" altLang="en-US" sz="1600" dirty="0">
                <a:solidFill>
                  <a:srgbClr val="DA86A0"/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rPr>
              <a:t> 확인 및 처리 </a:t>
            </a:r>
            <a:endParaRPr kumimoji="1" lang="ko-Kore-KR" altLang="en-US" sz="1600" dirty="0">
              <a:solidFill>
                <a:srgbClr val="DA86A0"/>
              </a:solidFill>
              <a:latin typeface="SB AggroOTF Medium" panose="02020503020101020101" pitchFamily="18" charset="-127"/>
              <a:ea typeface="SB AggroOTF Medium" panose="02020503020101020101" pitchFamily="18" charset="-127"/>
            </a:endParaRPr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FC62C0C9-39D1-9144-9974-8D69B73BC36F}"/>
              </a:ext>
            </a:extLst>
          </p:cNvPr>
          <p:cNvSpPr/>
          <p:nvPr/>
        </p:nvSpPr>
        <p:spPr>
          <a:xfrm>
            <a:off x="571500" y="467591"/>
            <a:ext cx="616930" cy="616930"/>
          </a:xfrm>
          <a:prstGeom prst="roundRect">
            <a:avLst/>
          </a:prstGeom>
          <a:solidFill>
            <a:srgbClr val="DA86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6B1BD3-AD84-E648-A18B-CC3BBBC89012}"/>
              </a:ext>
            </a:extLst>
          </p:cNvPr>
          <p:cNvSpPr txBox="1"/>
          <p:nvPr/>
        </p:nvSpPr>
        <p:spPr>
          <a:xfrm>
            <a:off x="625630" y="574640"/>
            <a:ext cx="529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400" dirty="0">
                <a:solidFill>
                  <a:srgbClr val="F9EFF2"/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rPr>
              <a:t>2</a:t>
            </a:r>
            <a:endParaRPr kumimoji="1" lang="ko-Kore-KR" altLang="en-US" sz="2400" dirty="0">
              <a:solidFill>
                <a:srgbClr val="F9EFF2"/>
              </a:solidFill>
              <a:latin typeface="SB AggroOTF Medium" panose="02020503020101020101" pitchFamily="18" charset="-127"/>
              <a:ea typeface="SB AggroOTF Medium" panose="020205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EAC1FE-5A97-3849-94FD-8C2EA898D3E6}"/>
              </a:ext>
            </a:extLst>
          </p:cNvPr>
          <p:cNvSpPr txBox="1"/>
          <p:nvPr/>
        </p:nvSpPr>
        <p:spPr>
          <a:xfrm>
            <a:off x="1292822" y="739591"/>
            <a:ext cx="35734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400" dirty="0">
                <a:solidFill>
                  <a:srgbClr val="DA86A0"/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rPr>
              <a:t>Postman</a:t>
            </a:r>
            <a:endParaRPr kumimoji="1" lang="ko-Kore-KR" altLang="en-US" sz="2400" dirty="0">
              <a:solidFill>
                <a:srgbClr val="DA86A0"/>
              </a:solidFill>
              <a:latin typeface="SB AggroOTF Medium" panose="02020503020101020101" pitchFamily="18" charset="-127"/>
              <a:ea typeface="SB AggroOTF Medium" panose="020205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F754F8-2177-89FB-7199-8967480FB469}"/>
              </a:ext>
            </a:extLst>
          </p:cNvPr>
          <p:cNvSpPr txBox="1"/>
          <p:nvPr/>
        </p:nvSpPr>
        <p:spPr>
          <a:xfrm>
            <a:off x="482311" y="3945698"/>
            <a:ext cx="41550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2000" dirty="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아이캠퍼스에서</a:t>
            </a:r>
            <a:r>
              <a:rPr kumimoji="1" lang="ko-KR" altLang="en-US" sz="2000" dirty="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 사용하는 </a:t>
            </a:r>
            <a:r>
              <a:rPr kumimoji="1" lang="en-US" altLang="ko-KR" sz="2000" dirty="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API</a:t>
            </a:r>
            <a:r>
              <a:rPr kumimoji="1" lang="ko-KR" altLang="en-US" sz="2000" dirty="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 종류와 </a:t>
            </a:r>
            <a:endParaRPr kumimoji="1" lang="en-US" altLang="ko-KR" sz="2000" dirty="0">
              <a:latin typeface="NanumBarunGothicOTF YetHangul" panose="02000503000000000000" pitchFamily="2" charset="-128"/>
              <a:ea typeface="NanumBarunGothicOTF YetHangul" panose="02000503000000000000" pitchFamily="2" charset="-128"/>
            </a:endParaRPr>
          </a:p>
          <a:p>
            <a:r>
              <a:rPr kumimoji="1" lang="en-US" altLang="ko-KR" sz="2000" dirty="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API</a:t>
            </a:r>
            <a:r>
              <a:rPr kumimoji="1" lang="ko-KR" altLang="en-US" sz="2000" dirty="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 </a:t>
            </a:r>
            <a:r>
              <a:rPr kumimoji="1" lang="en-US" altLang="ko-KR" sz="2000" dirty="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response</a:t>
            </a:r>
            <a:r>
              <a:rPr kumimoji="1" lang="ko-KR" altLang="en-US" sz="2000" dirty="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로 전달되는 데이터를 확인하기 위해 </a:t>
            </a:r>
            <a:r>
              <a:rPr kumimoji="1" lang="en-US" altLang="ko-KR" sz="2000" dirty="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Postman </a:t>
            </a:r>
            <a:r>
              <a:rPr kumimoji="1" lang="ko-KR" altLang="en-US" sz="2000" dirty="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이용</a:t>
            </a:r>
            <a:endParaRPr kumimoji="1" lang="ko-Kore-KR" altLang="en-US" sz="2000" dirty="0">
              <a:latin typeface="NanumBarunGothicOTF YetHangul" panose="02000503000000000000" pitchFamily="2" charset="-128"/>
              <a:ea typeface="NanumBarunGothicOTF YetHangul" panose="02000503000000000000" pitchFamily="2" charset="-128"/>
            </a:endParaRPr>
          </a:p>
        </p:txBody>
      </p:sp>
      <p:pic>
        <p:nvPicPr>
          <p:cNvPr id="1026" name="Picture 2" descr="Postman에서 Mock Server과 API 만들고 테스트하기 (상)">
            <a:extLst>
              <a:ext uri="{FF2B5EF4-FFF2-40B4-BE49-F238E27FC236}">
                <a16:creationId xmlns:a16="http://schemas.microsoft.com/office/drawing/2014/main" id="{707C1669-A057-C6AE-C4CA-13AF1BCE90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801" y="2484332"/>
            <a:ext cx="2473598" cy="1298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3CC38C5-B13C-7369-D21E-44EDE179C5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6022" y="2037403"/>
            <a:ext cx="3776980" cy="223584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C2F8B20-5D48-A1A5-A5D4-E14922F9DE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04805" y="2022887"/>
            <a:ext cx="2647950" cy="22503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558A116-6773-B39C-F9DD-3CCC386924BB}"/>
              </a:ext>
            </a:extLst>
          </p:cNvPr>
          <p:cNvSpPr txBox="1"/>
          <p:nvPr/>
        </p:nvSpPr>
        <p:spPr>
          <a:xfrm>
            <a:off x="5199742" y="4453530"/>
            <a:ext cx="60368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2000" dirty="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확인한</a:t>
            </a:r>
            <a:r>
              <a:rPr kumimoji="1" lang="ko-KR" altLang="en-US" sz="2000" dirty="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 </a:t>
            </a:r>
            <a:r>
              <a:rPr kumimoji="1" lang="en-US" altLang="ko-KR" sz="2000" dirty="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API</a:t>
            </a:r>
            <a:r>
              <a:rPr kumimoji="1" lang="ko-KR" altLang="en-US" sz="2000" dirty="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로 받아온 데이터를 </a:t>
            </a:r>
            <a:endParaRPr kumimoji="1" lang="en-US" altLang="ko-KR" sz="2000" dirty="0">
              <a:latin typeface="NanumBarunGothicOTF YetHangul" panose="02000503000000000000" pitchFamily="2" charset="-128"/>
              <a:ea typeface="NanumBarunGothicOTF YetHangul" panose="02000503000000000000" pitchFamily="2" charset="-128"/>
            </a:endParaRPr>
          </a:p>
          <a:p>
            <a:r>
              <a:rPr kumimoji="1" lang="ko-KR" altLang="en-US" sz="2000" dirty="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사용하기 편리한 이름</a:t>
            </a:r>
            <a:r>
              <a:rPr kumimoji="1" lang="en-US" altLang="ko-KR" sz="2000" dirty="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,</a:t>
            </a:r>
            <a:r>
              <a:rPr kumimoji="1" lang="ko-KR" altLang="en-US" sz="2000" dirty="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 형태로 변경 후 사용</a:t>
            </a:r>
            <a:endParaRPr kumimoji="1" lang="ko-Kore-KR" altLang="en-US" sz="2000" dirty="0">
              <a:latin typeface="NanumBarunGothicOTF YetHangul" panose="02000503000000000000" pitchFamily="2" charset="-128"/>
              <a:ea typeface="NanumBarunGothicOTF YetHangul" panose="02000503000000000000" pitchFamily="2" charset="-128"/>
            </a:endParaRPr>
          </a:p>
        </p:txBody>
      </p:sp>
      <p:sp>
        <p:nvSpPr>
          <p:cNvPr id="10" name="오른쪽 화살표[R] 9">
            <a:extLst>
              <a:ext uri="{FF2B5EF4-FFF2-40B4-BE49-F238E27FC236}">
                <a16:creationId xmlns:a16="http://schemas.microsoft.com/office/drawing/2014/main" id="{8D81664C-72A4-DFC9-97FF-1DFD6B2949A8}"/>
              </a:ext>
            </a:extLst>
          </p:cNvPr>
          <p:cNvSpPr/>
          <p:nvPr/>
        </p:nvSpPr>
        <p:spPr>
          <a:xfrm>
            <a:off x="3909060" y="2857500"/>
            <a:ext cx="571500" cy="571500"/>
          </a:xfrm>
          <a:prstGeom prst="rightArrow">
            <a:avLst/>
          </a:prstGeom>
          <a:solidFill>
            <a:srgbClr val="DA86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771892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CAA7B7E-D8BB-1A45-97A9-46C1F0FCF5F0}"/>
              </a:ext>
            </a:extLst>
          </p:cNvPr>
          <p:cNvSpPr txBox="1"/>
          <p:nvPr/>
        </p:nvSpPr>
        <p:spPr>
          <a:xfrm>
            <a:off x="1292822" y="437502"/>
            <a:ext cx="23483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1600" dirty="0">
                <a:solidFill>
                  <a:srgbClr val="DA86A0"/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rPr>
              <a:t>프로그램</a:t>
            </a:r>
            <a:r>
              <a:rPr kumimoji="1" lang="ko-KR" altLang="en-US" sz="1600" dirty="0">
                <a:solidFill>
                  <a:srgbClr val="DA86A0"/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rPr>
              <a:t> 기능</a:t>
            </a:r>
            <a:endParaRPr kumimoji="1" lang="ko-Kore-KR" altLang="en-US" sz="1600" dirty="0">
              <a:solidFill>
                <a:srgbClr val="DA86A0"/>
              </a:solidFill>
              <a:latin typeface="SB AggroOTF Medium" panose="02020503020101020101" pitchFamily="18" charset="-127"/>
              <a:ea typeface="SB AggroOTF Medium" panose="02020503020101020101" pitchFamily="18" charset="-127"/>
            </a:endParaRPr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FC62C0C9-39D1-9144-9974-8D69B73BC36F}"/>
              </a:ext>
            </a:extLst>
          </p:cNvPr>
          <p:cNvSpPr/>
          <p:nvPr/>
        </p:nvSpPr>
        <p:spPr>
          <a:xfrm>
            <a:off x="571500" y="467591"/>
            <a:ext cx="616930" cy="616930"/>
          </a:xfrm>
          <a:prstGeom prst="roundRect">
            <a:avLst/>
          </a:prstGeom>
          <a:solidFill>
            <a:srgbClr val="DA86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6B1BD3-AD84-E648-A18B-CC3BBBC89012}"/>
              </a:ext>
            </a:extLst>
          </p:cNvPr>
          <p:cNvSpPr txBox="1"/>
          <p:nvPr/>
        </p:nvSpPr>
        <p:spPr>
          <a:xfrm>
            <a:off x="625630" y="574640"/>
            <a:ext cx="529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2400" dirty="0">
                <a:solidFill>
                  <a:srgbClr val="F9EFF2"/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rPr>
              <a:t>3</a:t>
            </a:r>
            <a:endParaRPr kumimoji="1" lang="ko-Kore-KR" altLang="en-US" sz="2400" dirty="0">
              <a:solidFill>
                <a:srgbClr val="F9EFF2"/>
              </a:solidFill>
              <a:latin typeface="SB AggroOTF Medium" panose="02020503020101020101" pitchFamily="18" charset="-127"/>
              <a:ea typeface="SB AggroOTF Medium" panose="020205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EAC1FE-5A97-3849-94FD-8C2EA898D3E6}"/>
              </a:ext>
            </a:extLst>
          </p:cNvPr>
          <p:cNvSpPr txBox="1"/>
          <p:nvPr/>
        </p:nvSpPr>
        <p:spPr>
          <a:xfrm>
            <a:off x="1292822" y="739591"/>
            <a:ext cx="54000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dirty="0">
                <a:solidFill>
                  <a:srgbClr val="DA86A0"/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rPr>
              <a:t>전체 대시보드</a:t>
            </a:r>
            <a:endParaRPr kumimoji="1" lang="ko-Kore-KR" altLang="en-US" sz="2400" dirty="0">
              <a:solidFill>
                <a:srgbClr val="DA86A0"/>
              </a:solidFill>
              <a:latin typeface="SB AggroOTF Medium" panose="02020503020101020101" pitchFamily="18" charset="-127"/>
              <a:ea typeface="SB AggroOTF Medium" panose="020205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43A6C7B-A528-A518-0137-634A20C2E1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630" y="1503345"/>
            <a:ext cx="6885908" cy="477325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755ABF8-1EB8-D5A2-8606-91B3F2B70144}"/>
              </a:ext>
            </a:extLst>
          </p:cNvPr>
          <p:cNvSpPr txBox="1"/>
          <p:nvPr/>
        </p:nvSpPr>
        <p:spPr>
          <a:xfrm>
            <a:off x="7638585" y="1638576"/>
            <a:ext cx="43266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ko-Kore-KR" altLang="en-US" sz="2000" dirty="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모든</a:t>
            </a:r>
            <a:r>
              <a:rPr kumimoji="1" lang="ko-KR" altLang="en-US" sz="2000" dirty="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 데이터 업데이트</a:t>
            </a:r>
            <a:endParaRPr kumimoji="1" lang="en-US" altLang="ko-KR" sz="2000" dirty="0">
              <a:latin typeface="NanumBarunGothicOTF YetHangul" panose="02000503000000000000" pitchFamily="2" charset="-128"/>
              <a:ea typeface="NanumBarunGothicOTF YetHangul" panose="02000503000000000000" pitchFamily="2" charset="-128"/>
            </a:endParaRPr>
          </a:p>
          <a:p>
            <a:r>
              <a:rPr kumimoji="1" lang="ko-KR" altLang="en-US" sz="2000" dirty="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     </a:t>
            </a:r>
            <a:r>
              <a:rPr kumimoji="1" lang="ko-KR" altLang="en-US" dirty="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모든 과목의 공지사항</a:t>
            </a:r>
            <a:r>
              <a:rPr kumimoji="1" lang="en-US" altLang="ko-KR" dirty="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,</a:t>
            </a:r>
            <a:r>
              <a:rPr kumimoji="1" lang="ko-KR" altLang="en-US" dirty="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 과제</a:t>
            </a:r>
            <a:r>
              <a:rPr kumimoji="1" lang="en-US" altLang="ko-KR" dirty="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,</a:t>
            </a:r>
            <a:r>
              <a:rPr kumimoji="1" lang="ko-KR" altLang="en-US" dirty="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 자료실 등</a:t>
            </a:r>
            <a:endParaRPr kumimoji="1" lang="ko-Kore-KR" altLang="en-US" dirty="0">
              <a:latin typeface="NanumBarunGothicOTF YetHangul" panose="02000503000000000000" pitchFamily="2" charset="-128"/>
              <a:ea typeface="NanumBarunGothicOTF YetHangul" panose="02000503000000000000" pitchFamily="2" charset="-128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C29A33A6-05A0-EEE4-376F-374EF7550471}"/>
              </a:ext>
            </a:extLst>
          </p:cNvPr>
          <p:cNvSpPr/>
          <p:nvPr/>
        </p:nvSpPr>
        <p:spPr>
          <a:xfrm>
            <a:off x="2039511" y="1341652"/>
            <a:ext cx="323386" cy="323386"/>
          </a:xfrm>
          <a:prstGeom prst="roundRect">
            <a:avLst/>
          </a:prstGeom>
          <a:solidFill>
            <a:srgbClr val="86C3D5"/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/>
              <a:t>1</a:t>
            </a:r>
            <a:endParaRPr kumimoji="1" lang="ko-Kore-KR" altLang="en-US" dirty="0"/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0EF6BE9D-B685-332A-1146-ED7FBB1B4AEB}"/>
              </a:ext>
            </a:extLst>
          </p:cNvPr>
          <p:cNvSpPr/>
          <p:nvPr/>
        </p:nvSpPr>
        <p:spPr>
          <a:xfrm>
            <a:off x="865044" y="2034876"/>
            <a:ext cx="323386" cy="323386"/>
          </a:xfrm>
          <a:prstGeom prst="roundRect">
            <a:avLst/>
          </a:prstGeom>
          <a:solidFill>
            <a:srgbClr val="86C3D5"/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2</a:t>
            </a:r>
            <a:endParaRPr kumimoji="1" lang="ko-Kore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DB5D3AF-F8C2-2B9F-6119-2367FAB107C5}"/>
              </a:ext>
            </a:extLst>
          </p:cNvPr>
          <p:cNvSpPr txBox="1"/>
          <p:nvPr/>
        </p:nvSpPr>
        <p:spPr>
          <a:xfrm>
            <a:off x="7638585" y="2474893"/>
            <a:ext cx="4326674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dirty="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2</a:t>
            </a:r>
            <a:r>
              <a:rPr kumimoji="1" lang="en-US" altLang="ko-KR" sz="2000" dirty="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.</a:t>
            </a:r>
            <a:r>
              <a:rPr kumimoji="1" lang="ko-KR" altLang="en-US" sz="2000" dirty="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 </a:t>
            </a:r>
            <a:r>
              <a:rPr kumimoji="1" lang="ko-KR" altLang="en-US" sz="2000" dirty="0" err="1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날짜별</a:t>
            </a:r>
            <a:r>
              <a:rPr kumimoji="1" lang="ko-KR" altLang="en-US" sz="2000" dirty="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 할 일 확인</a:t>
            </a:r>
            <a:endParaRPr kumimoji="1" lang="en-US" altLang="ko-KR" sz="2000" dirty="0">
              <a:latin typeface="NanumBarunGothicOTF YetHangul" panose="02000503000000000000" pitchFamily="2" charset="-128"/>
              <a:ea typeface="NanumBarunGothicOTF YetHangul" panose="02000503000000000000" pitchFamily="2" charset="-128"/>
            </a:endParaRPr>
          </a:p>
          <a:p>
            <a:r>
              <a:rPr kumimoji="1" lang="ko-KR" altLang="en-US" sz="2000" dirty="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    </a:t>
            </a:r>
            <a:r>
              <a:rPr kumimoji="1" lang="ko-KR" altLang="en-US" dirty="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오늘을 기준으로</a:t>
            </a:r>
            <a:r>
              <a:rPr kumimoji="1" lang="en-US" altLang="ko-KR" dirty="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,</a:t>
            </a:r>
            <a:r>
              <a:rPr kumimoji="1" lang="ko-KR" altLang="en-US" dirty="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 앞으로 일주일 동안 </a:t>
            </a:r>
            <a:endParaRPr kumimoji="1" lang="en-US" altLang="ko-KR" dirty="0">
              <a:latin typeface="NanumBarunGothicOTF YetHangul" panose="02000503000000000000" pitchFamily="2" charset="-128"/>
              <a:ea typeface="NanumBarunGothicOTF YetHangul" panose="02000503000000000000" pitchFamily="2" charset="-128"/>
            </a:endParaRPr>
          </a:p>
          <a:p>
            <a:r>
              <a:rPr kumimoji="1" lang="ko-KR" altLang="en-US" dirty="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     </a:t>
            </a:r>
            <a:r>
              <a:rPr kumimoji="1" lang="ko-KR" altLang="en-US" dirty="0" err="1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해야하는</a:t>
            </a:r>
            <a:r>
              <a:rPr kumimoji="1" lang="ko-KR" altLang="en-US" dirty="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 과제 및 강의 확인</a:t>
            </a:r>
            <a:endParaRPr kumimoji="1" lang="ko-Kore-KR" altLang="en-US" dirty="0">
              <a:latin typeface="NanumBarunGothicOTF YetHangul" panose="02000503000000000000" pitchFamily="2" charset="-128"/>
              <a:ea typeface="NanumBarunGothicOTF YetHangul" panose="02000503000000000000" pitchFamily="2" charset="-128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41BAAF5-7AF6-DE7A-282F-16047F720269}"/>
              </a:ext>
            </a:extLst>
          </p:cNvPr>
          <p:cNvSpPr txBox="1"/>
          <p:nvPr/>
        </p:nvSpPr>
        <p:spPr>
          <a:xfrm>
            <a:off x="7638585" y="3714656"/>
            <a:ext cx="4326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3.</a:t>
            </a:r>
            <a:r>
              <a:rPr kumimoji="1" lang="ko-KR" altLang="en-US" dirty="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 오늘 이후 수강</a:t>
            </a:r>
            <a:r>
              <a:rPr kumimoji="1" lang="en-US" altLang="ko-KR" dirty="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/</a:t>
            </a:r>
            <a:r>
              <a:rPr kumimoji="1" lang="ko-KR" altLang="en-US" dirty="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제출 해야 하는 할 일 확인</a:t>
            </a:r>
            <a:endParaRPr kumimoji="1" lang="en-US" altLang="ko-KR" dirty="0">
              <a:latin typeface="NanumBarunGothicOTF YetHangul" panose="02000503000000000000" pitchFamily="2" charset="-128"/>
              <a:ea typeface="NanumBarunGothicOTF YetHangul" panose="02000503000000000000" pitchFamily="2" charset="-128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CA28B74-3C15-7A17-8058-89A564058790}"/>
              </a:ext>
            </a:extLst>
          </p:cNvPr>
          <p:cNvSpPr txBox="1"/>
          <p:nvPr/>
        </p:nvSpPr>
        <p:spPr>
          <a:xfrm>
            <a:off x="7638585" y="4338866"/>
            <a:ext cx="43266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4.</a:t>
            </a:r>
            <a:r>
              <a:rPr kumimoji="1" lang="ko-KR" altLang="en-US" dirty="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 모든 과목에 대한 강의</a:t>
            </a:r>
            <a:r>
              <a:rPr kumimoji="1" lang="en-US" altLang="ko-KR" dirty="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,</a:t>
            </a:r>
            <a:r>
              <a:rPr kumimoji="1" lang="ko-KR" altLang="en-US" dirty="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 과제 데이터만 업데이트</a:t>
            </a:r>
            <a:endParaRPr kumimoji="1" lang="en-US" altLang="ko-KR" dirty="0">
              <a:latin typeface="NanumBarunGothicOTF YetHangul" panose="02000503000000000000" pitchFamily="2" charset="-128"/>
              <a:ea typeface="NanumBarunGothicOTF YetHangul" panose="02000503000000000000" pitchFamily="2" charset="-128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6E2E6AEF-0689-5EE7-46E6-95670FB9A963}"/>
              </a:ext>
            </a:extLst>
          </p:cNvPr>
          <p:cNvSpPr/>
          <p:nvPr/>
        </p:nvSpPr>
        <p:spPr>
          <a:xfrm>
            <a:off x="865044" y="2808433"/>
            <a:ext cx="323386" cy="323386"/>
          </a:xfrm>
          <a:prstGeom prst="roundRect">
            <a:avLst/>
          </a:prstGeom>
          <a:solidFill>
            <a:srgbClr val="86C3D5"/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3</a:t>
            </a:r>
            <a:endParaRPr kumimoji="1" lang="ko-Kore-KR" altLang="en-US" dirty="0"/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D551C151-DD0D-C85E-4F9A-77CD1483F039}"/>
              </a:ext>
            </a:extLst>
          </p:cNvPr>
          <p:cNvSpPr/>
          <p:nvPr/>
        </p:nvSpPr>
        <p:spPr>
          <a:xfrm>
            <a:off x="1042670" y="1549925"/>
            <a:ext cx="869795" cy="323166"/>
          </a:xfrm>
          <a:prstGeom prst="roundRect">
            <a:avLst/>
          </a:prstGeom>
          <a:noFill/>
          <a:ln w="38100">
            <a:solidFill>
              <a:srgbClr val="86C3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EFE16F51-C391-B1E0-62E8-6DAA30C86FBD}"/>
              </a:ext>
            </a:extLst>
          </p:cNvPr>
          <p:cNvSpPr/>
          <p:nvPr/>
        </p:nvSpPr>
        <p:spPr>
          <a:xfrm>
            <a:off x="1274160" y="1873091"/>
            <a:ext cx="6052191" cy="727289"/>
          </a:xfrm>
          <a:prstGeom prst="roundRect">
            <a:avLst/>
          </a:prstGeom>
          <a:noFill/>
          <a:ln w="38100">
            <a:solidFill>
              <a:srgbClr val="86C3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C47A2D1E-EFEE-E307-FF59-09F692158BE3}"/>
              </a:ext>
            </a:extLst>
          </p:cNvPr>
          <p:cNvSpPr/>
          <p:nvPr/>
        </p:nvSpPr>
        <p:spPr>
          <a:xfrm>
            <a:off x="1274160" y="2808433"/>
            <a:ext cx="323386" cy="323386"/>
          </a:xfrm>
          <a:prstGeom prst="roundRect">
            <a:avLst>
              <a:gd name="adj" fmla="val 22995"/>
            </a:avLst>
          </a:prstGeom>
          <a:noFill/>
          <a:ln w="38100">
            <a:solidFill>
              <a:srgbClr val="86C3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0C49929D-0CAE-566B-24D3-740D1A804CAF}"/>
              </a:ext>
            </a:extLst>
          </p:cNvPr>
          <p:cNvSpPr/>
          <p:nvPr/>
        </p:nvSpPr>
        <p:spPr>
          <a:xfrm>
            <a:off x="868756" y="3301288"/>
            <a:ext cx="323386" cy="323386"/>
          </a:xfrm>
          <a:prstGeom prst="roundRect">
            <a:avLst/>
          </a:prstGeom>
          <a:solidFill>
            <a:srgbClr val="86C3D5"/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4</a:t>
            </a:r>
            <a:endParaRPr kumimoji="1" lang="ko-Kore-KR" altLang="en-US" dirty="0"/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DC398FA8-E015-7075-4C4A-724A2C1F0C32}"/>
              </a:ext>
            </a:extLst>
          </p:cNvPr>
          <p:cNvSpPr/>
          <p:nvPr/>
        </p:nvSpPr>
        <p:spPr>
          <a:xfrm>
            <a:off x="1274160" y="3200202"/>
            <a:ext cx="6033529" cy="2701232"/>
          </a:xfrm>
          <a:prstGeom prst="roundRect">
            <a:avLst>
              <a:gd name="adj" fmla="val 4232"/>
            </a:avLst>
          </a:prstGeom>
          <a:noFill/>
          <a:ln w="38100">
            <a:solidFill>
              <a:srgbClr val="86C3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534108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3" grpId="1" animBg="1"/>
      <p:bldP spid="14" grpId="0"/>
      <p:bldP spid="15" grpId="0"/>
      <p:bldP spid="16" grpId="0"/>
      <p:bldP spid="18" grpId="0" animBg="1"/>
      <p:bldP spid="18" grpId="1" animBg="1"/>
      <p:bldP spid="19" grpId="0" animBg="1"/>
      <p:bldP spid="20" grpId="0" animBg="1"/>
      <p:bldP spid="20" grpId="1" animBg="1"/>
      <p:bldP spid="21" grpId="0" animBg="1"/>
      <p:bldP spid="21" grpId="1" animBg="1"/>
      <p:bldP spid="22" grpId="0" animBg="1"/>
      <p:bldP spid="2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D6EF9C8-0AC7-5EC5-66FE-C19CB5222A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400" y="1504800"/>
            <a:ext cx="6886406" cy="47736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CAA7B7E-D8BB-1A45-97A9-46C1F0FCF5F0}"/>
              </a:ext>
            </a:extLst>
          </p:cNvPr>
          <p:cNvSpPr txBox="1"/>
          <p:nvPr/>
        </p:nvSpPr>
        <p:spPr>
          <a:xfrm>
            <a:off x="1292822" y="437502"/>
            <a:ext cx="23483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1600" dirty="0">
                <a:solidFill>
                  <a:srgbClr val="DA86A0"/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rPr>
              <a:t>프로그램</a:t>
            </a:r>
            <a:r>
              <a:rPr kumimoji="1" lang="ko-KR" altLang="en-US" sz="1600" dirty="0">
                <a:solidFill>
                  <a:srgbClr val="DA86A0"/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rPr>
              <a:t> 기능</a:t>
            </a:r>
            <a:endParaRPr kumimoji="1" lang="ko-Kore-KR" altLang="en-US" sz="1600" dirty="0">
              <a:solidFill>
                <a:srgbClr val="DA86A0"/>
              </a:solidFill>
              <a:latin typeface="SB AggroOTF Medium" panose="02020503020101020101" pitchFamily="18" charset="-127"/>
              <a:ea typeface="SB AggroOTF Medium" panose="02020503020101020101" pitchFamily="18" charset="-127"/>
            </a:endParaRPr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FC62C0C9-39D1-9144-9974-8D69B73BC36F}"/>
              </a:ext>
            </a:extLst>
          </p:cNvPr>
          <p:cNvSpPr/>
          <p:nvPr/>
        </p:nvSpPr>
        <p:spPr>
          <a:xfrm>
            <a:off x="571500" y="467591"/>
            <a:ext cx="616930" cy="616930"/>
          </a:xfrm>
          <a:prstGeom prst="roundRect">
            <a:avLst/>
          </a:prstGeom>
          <a:solidFill>
            <a:srgbClr val="DA86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6B1BD3-AD84-E648-A18B-CC3BBBC89012}"/>
              </a:ext>
            </a:extLst>
          </p:cNvPr>
          <p:cNvSpPr txBox="1"/>
          <p:nvPr/>
        </p:nvSpPr>
        <p:spPr>
          <a:xfrm>
            <a:off x="625630" y="574640"/>
            <a:ext cx="529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2400" dirty="0">
                <a:solidFill>
                  <a:srgbClr val="F9EFF2"/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rPr>
              <a:t>3</a:t>
            </a:r>
            <a:endParaRPr kumimoji="1" lang="ko-Kore-KR" altLang="en-US" sz="2400" dirty="0">
              <a:solidFill>
                <a:srgbClr val="F9EFF2"/>
              </a:solidFill>
              <a:latin typeface="SB AggroOTF Medium" panose="02020503020101020101" pitchFamily="18" charset="-127"/>
              <a:ea typeface="SB AggroOTF Medium" panose="020205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EAC1FE-5A97-3849-94FD-8C2EA898D3E6}"/>
              </a:ext>
            </a:extLst>
          </p:cNvPr>
          <p:cNvSpPr txBox="1"/>
          <p:nvPr/>
        </p:nvSpPr>
        <p:spPr>
          <a:xfrm>
            <a:off x="1292822" y="739591"/>
            <a:ext cx="54000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dirty="0">
                <a:solidFill>
                  <a:srgbClr val="DA86A0"/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rPr>
              <a:t>과목 대시보드</a:t>
            </a:r>
            <a:endParaRPr kumimoji="1" lang="ko-Kore-KR" altLang="en-US" sz="2400" dirty="0">
              <a:solidFill>
                <a:srgbClr val="DA86A0"/>
              </a:solidFill>
              <a:latin typeface="SB AggroOTF Medium" panose="02020503020101020101" pitchFamily="18" charset="-127"/>
              <a:ea typeface="SB AggroOTF Medium" panose="0202050302010102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755ABF8-1EB8-D5A2-8606-91B3F2B70144}"/>
              </a:ext>
            </a:extLst>
          </p:cNvPr>
          <p:cNvSpPr txBox="1"/>
          <p:nvPr/>
        </p:nvSpPr>
        <p:spPr>
          <a:xfrm>
            <a:off x="7638585" y="1638576"/>
            <a:ext cx="43266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ko-Kore-KR" altLang="en-US" sz="2000" dirty="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해당</a:t>
            </a:r>
            <a:r>
              <a:rPr kumimoji="1" lang="ko-KR" altLang="en-US" sz="2000" dirty="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 과목의 모든 데이터 업데이트</a:t>
            </a:r>
            <a:endParaRPr kumimoji="1" lang="en-US" altLang="ko-KR" sz="2000" dirty="0">
              <a:latin typeface="NanumBarunGothicOTF YetHangul" panose="02000503000000000000" pitchFamily="2" charset="-128"/>
              <a:ea typeface="NanumBarunGothicOTF YetHangul" panose="02000503000000000000" pitchFamily="2" charset="-128"/>
            </a:endParaRPr>
          </a:p>
          <a:p>
            <a:r>
              <a:rPr kumimoji="1" lang="ko-KR" altLang="en-US" sz="2000" dirty="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      </a:t>
            </a:r>
            <a:r>
              <a:rPr kumimoji="1" lang="en-US" altLang="ko-KR" sz="2000" dirty="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-</a:t>
            </a:r>
            <a:r>
              <a:rPr kumimoji="1" lang="ko-KR" altLang="en-US" sz="2000" dirty="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 </a:t>
            </a:r>
            <a:r>
              <a:rPr kumimoji="1" lang="ko-KR" altLang="en-US" dirty="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공지사항</a:t>
            </a:r>
            <a:r>
              <a:rPr kumimoji="1" lang="en-US" altLang="ko-KR" dirty="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,</a:t>
            </a:r>
            <a:r>
              <a:rPr kumimoji="1" lang="ko-KR" altLang="en-US" dirty="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 강의</a:t>
            </a:r>
            <a:r>
              <a:rPr kumimoji="1" lang="en-US" altLang="ko-KR" dirty="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,</a:t>
            </a:r>
            <a:r>
              <a:rPr kumimoji="1" lang="ko-KR" altLang="en-US" dirty="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 과제</a:t>
            </a:r>
            <a:r>
              <a:rPr kumimoji="1" lang="en-US" altLang="ko-KR" dirty="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,</a:t>
            </a:r>
            <a:r>
              <a:rPr kumimoji="1" lang="ko-KR" altLang="en-US" dirty="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 자료실 목록</a:t>
            </a:r>
            <a:endParaRPr kumimoji="1" lang="en-US" altLang="ko-KR" sz="2000" dirty="0">
              <a:latin typeface="NanumBarunGothicOTF YetHangul" panose="02000503000000000000" pitchFamily="2" charset="-128"/>
              <a:ea typeface="NanumBarunGothicOTF YetHangul" panose="02000503000000000000" pitchFamily="2" charset="-128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C29A33A6-05A0-EEE4-376F-374EF7550471}"/>
              </a:ext>
            </a:extLst>
          </p:cNvPr>
          <p:cNvSpPr/>
          <p:nvPr/>
        </p:nvSpPr>
        <p:spPr>
          <a:xfrm>
            <a:off x="4204083" y="1757514"/>
            <a:ext cx="323386" cy="323386"/>
          </a:xfrm>
          <a:prstGeom prst="roundRect">
            <a:avLst/>
          </a:prstGeom>
          <a:solidFill>
            <a:srgbClr val="86C3D5"/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/>
              <a:t>1</a:t>
            </a:r>
            <a:endParaRPr kumimoji="1" lang="ko-Kore-KR" altLang="en-US" dirty="0"/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0EF6BE9D-B685-332A-1146-ED7FBB1B4AEB}"/>
              </a:ext>
            </a:extLst>
          </p:cNvPr>
          <p:cNvSpPr/>
          <p:nvPr/>
        </p:nvSpPr>
        <p:spPr>
          <a:xfrm>
            <a:off x="877900" y="2668612"/>
            <a:ext cx="323386" cy="323386"/>
          </a:xfrm>
          <a:prstGeom prst="roundRect">
            <a:avLst/>
          </a:prstGeom>
          <a:solidFill>
            <a:srgbClr val="86C3D5"/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2</a:t>
            </a:r>
            <a:endParaRPr kumimoji="1" lang="ko-Kore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DB5D3AF-F8C2-2B9F-6119-2367FAB107C5}"/>
              </a:ext>
            </a:extLst>
          </p:cNvPr>
          <p:cNvSpPr txBox="1"/>
          <p:nvPr/>
        </p:nvSpPr>
        <p:spPr>
          <a:xfrm>
            <a:off x="7638585" y="2509792"/>
            <a:ext cx="43266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dirty="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2</a:t>
            </a:r>
            <a:r>
              <a:rPr kumimoji="1" lang="en-US" altLang="ko-KR" sz="2000" dirty="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.</a:t>
            </a:r>
            <a:r>
              <a:rPr kumimoji="1" lang="ko-KR" altLang="en-US" sz="2000" dirty="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 해당 과목의 강의 및 과제 업데이트</a:t>
            </a:r>
            <a:endParaRPr kumimoji="1" lang="ko-Kore-KR" altLang="en-US" sz="2000" dirty="0">
              <a:latin typeface="NanumBarunGothicOTF YetHangul" panose="02000503000000000000" pitchFamily="2" charset="-128"/>
              <a:ea typeface="NanumBarunGothicOTF YetHangul" panose="02000503000000000000" pitchFamily="2" charset="-128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41BAAF5-7AF6-DE7A-282F-16047F720269}"/>
              </a:ext>
            </a:extLst>
          </p:cNvPr>
          <p:cNvSpPr txBox="1"/>
          <p:nvPr/>
        </p:nvSpPr>
        <p:spPr>
          <a:xfrm>
            <a:off x="7638585" y="3073232"/>
            <a:ext cx="43266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3.</a:t>
            </a:r>
            <a:r>
              <a:rPr kumimoji="1" lang="ko-KR" altLang="en-US" sz="2000" dirty="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 해야 할 강의 및 과제 확인 </a:t>
            </a:r>
            <a:endParaRPr kumimoji="1" lang="en-US" altLang="ko-KR" sz="2000" dirty="0">
              <a:latin typeface="NanumBarunGothicOTF YetHangul" panose="02000503000000000000" pitchFamily="2" charset="-128"/>
              <a:ea typeface="NanumBarunGothicOTF YetHangul" panose="02000503000000000000" pitchFamily="2" charset="-128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CA28B74-3C15-7A17-8058-89A564058790}"/>
              </a:ext>
            </a:extLst>
          </p:cNvPr>
          <p:cNvSpPr txBox="1"/>
          <p:nvPr/>
        </p:nvSpPr>
        <p:spPr>
          <a:xfrm>
            <a:off x="7638585" y="3636672"/>
            <a:ext cx="43266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4.</a:t>
            </a:r>
            <a:r>
              <a:rPr kumimoji="1" lang="ko-KR" altLang="en-US" sz="2000" dirty="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 강의 별 메모 작성</a:t>
            </a:r>
            <a:endParaRPr kumimoji="1" lang="en-US" altLang="ko-KR" sz="2000" dirty="0">
              <a:latin typeface="NanumBarunGothicOTF YetHangul" panose="02000503000000000000" pitchFamily="2" charset="-128"/>
              <a:ea typeface="NanumBarunGothicOTF YetHangul" panose="02000503000000000000" pitchFamily="2" charset="-128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6E2E6AEF-0689-5EE7-46E6-95670FB9A963}"/>
              </a:ext>
            </a:extLst>
          </p:cNvPr>
          <p:cNvSpPr/>
          <p:nvPr/>
        </p:nvSpPr>
        <p:spPr>
          <a:xfrm>
            <a:off x="877900" y="3057724"/>
            <a:ext cx="323386" cy="323386"/>
          </a:xfrm>
          <a:prstGeom prst="roundRect">
            <a:avLst/>
          </a:prstGeom>
          <a:solidFill>
            <a:srgbClr val="86C3D5"/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3</a:t>
            </a:r>
            <a:endParaRPr kumimoji="1" lang="ko-Kore-KR" altLang="en-US" dirty="0"/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D551C151-DD0D-C85E-4F9A-77CD1483F039}"/>
              </a:ext>
            </a:extLst>
          </p:cNvPr>
          <p:cNvSpPr/>
          <p:nvPr/>
        </p:nvSpPr>
        <p:spPr>
          <a:xfrm>
            <a:off x="3877528" y="1849810"/>
            <a:ext cx="240825" cy="222576"/>
          </a:xfrm>
          <a:prstGeom prst="roundRect">
            <a:avLst/>
          </a:prstGeom>
          <a:noFill/>
          <a:ln w="38100">
            <a:solidFill>
              <a:srgbClr val="86C3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C47A2D1E-EFEE-E307-FF59-09F692158BE3}"/>
              </a:ext>
            </a:extLst>
          </p:cNvPr>
          <p:cNvSpPr/>
          <p:nvPr/>
        </p:nvSpPr>
        <p:spPr>
          <a:xfrm>
            <a:off x="1319880" y="2964558"/>
            <a:ext cx="3520864" cy="3048909"/>
          </a:xfrm>
          <a:prstGeom prst="roundRect">
            <a:avLst>
              <a:gd name="adj" fmla="val 2905"/>
            </a:avLst>
          </a:prstGeom>
          <a:noFill/>
          <a:ln w="38100">
            <a:solidFill>
              <a:srgbClr val="86C3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0C49929D-0CAE-566B-24D3-740D1A804CAF}"/>
              </a:ext>
            </a:extLst>
          </p:cNvPr>
          <p:cNvSpPr/>
          <p:nvPr/>
        </p:nvSpPr>
        <p:spPr>
          <a:xfrm>
            <a:off x="7059828" y="2473220"/>
            <a:ext cx="323386" cy="323386"/>
          </a:xfrm>
          <a:prstGeom prst="roundRect">
            <a:avLst/>
          </a:prstGeom>
          <a:solidFill>
            <a:srgbClr val="86C3D5"/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4</a:t>
            </a:r>
            <a:endParaRPr kumimoji="1" lang="ko-Kore-KR" altLang="en-US" dirty="0"/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DC398FA8-E015-7075-4C4A-724A2C1F0C32}"/>
              </a:ext>
            </a:extLst>
          </p:cNvPr>
          <p:cNvSpPr/>
          <p:nvPr/>
        </p:nvSpPr>
        <p:spPr>
          <a:xfrm>
            <a:off x="4840744" y="2869766"/>
            <a:ext cx="2442117" cy="3191688"/>
          </a:xfrm>
          <a:prstGeom prst="roundRect">
            <a:avLst>
              <a:gd name="adj" fmla="val 4232"/>
            </a:avLst>
          </a:prstGeom>
          <a:noFill/>
          <a:ln w="38100">
            <a:solidFill>
              <a:srgbClr val="86C3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1E4FA54B-8C04-56AC-935B-3BF60A26B875}"/>
              </a:ext>
            </a:extLst>
          </p:cNvPr>
          <p:cNvSpPr/>
          <p:nvPr/>
        </p:nvSpPr>
        <p:spPr>
          <a:xfrm>
            <a:off x="1319880" y="2741982"/>
            <a:ext cx="240825" cy="222576"/>
          </a:xfrm>
          <a:prstGeom prst="roundRect">
            <a:avLst/>
          </a:prstGeom>
          <a:noFill/>
          <a:ln w="38100">
            <a:solidFill>
              <a:srgbClr val="86C3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8352222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3" grpId="1" animBg="1"/>
      <p:bldP spid="14" grpId="0"/>
      <p:bldP spid="15" grpId="0"/>
      <p:bldP spid="16" grpId="0"/>
      <p:bldP spid="18" grpId="0" animBg="1"/>
      <p:bldP spid="18" grpId="1" animBg="1"/>
      <p:bldP spid="19" grpId="0" animBg="1"/>
      <p:bldP spid="21" grpId="0" animBg="1"/>
      <p:bldP spid="21" grpId="1" animBg="1"/>
      <p:bldP spid="22" grpId="0" animBg="1"/>
      <p:bldP spid="23" grpId="0" animBg="1"/>
      <p:bldP spid="8" grpId="0" animBg="1"/>
      <p:bldP spid="8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E231C66E-F6ED-FEC5-4253-B2A167831CCF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625630" y="1504800"/>
            <a:ext cx="6886800" cy="47736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CAA7B7E-D8BB-1A45-97A9-46C1F0FCF5F0}"/>
              </a:ext>
            </a:extLst>
          </p:cNvPr>
          <p:cNvSpPr txBox="1"/>
          <p:nvPr/>
        </p:nvSpPr>
        <p:spPr>
          <a:xfrm>
            <a:off x="1292822" y="437502"/>
            <a:ext cx="23483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1600" dirty="0">
                <a:solidFill>
                  <a:srgbClr val="DA86A0"/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rPr>
              <a:t>프로그램</a:t>
            </a:r>
            <a:r>
              <a:rPr kumimoji="1" lang="ko-KR" altLang="en-US" sz="1600" dirty="0">
                <a:solidFill>
                  <a:srgbClr val="DA86A0"/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rPr>
              <a:t> 기능</a:t>
            </a:r>
            <a:endParaRPr kumimoji="1" lang="ko-Kore-KR" altLang="en-US" sz="1600" dirty="0">
              <a:solidFill>
                <a:srgbClr val="DA86A0"/>
              </a:solidFill>
              <a:latin typeface="SB AggroOTF Medium" panose="02020503020101020101" pitchFamily="18" charset="-127"/>
              <a:ea typeface="SB AggroOTF Medium" panose="02020503020101020101" pitchFamily="18" charset="-127"/>
            </a:endParaRPr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FC62C0C9-39D1-9144-9974-8D69B73BC36F}"/>
              </a:ext>
            </a:extLst>
          </p:cNvPr>
          <p:cNvSpPr/>
          <p:nvPr/>
        </p:nvSpPr>
        <p:spPr>
          <a:xfrm>
            <a:off x="571500" y="467591"/>
            <a:ext cx="616930" cy="616930"/>
          </a:xfrm>
          <a:prstGeom prst="roundRect">
            <a:avLst/>
          </a:prstGeom>
          <a:solidFill>
            <a:srgbClr val="DA86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6B1BD3-AD84-E648-A18B-CC3BBBC89012}"/>
              </a:ext>
            </a:extLst>
          </p:cNvPr>
          <p:cNvSpPr txBox="1"/>
          <p:nvPr/>
        </p:nvSpPr>
        <p:spPr>
          <a:xfrm>
            <a:off x="625630" y="574640"/>
            <a:ext cx="529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2400" dirty="0">
                <a:solidFill>
                  <a:srgbClr val="F9EFF2"/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rPr>
              <a:t>3</a:t>
            </a:r>
            <a:endParaRPr kumimoji="1" lang="ko-Kore-KR" altLang="en-US" sz="2400" dirty="0">
              <a:solidFill>
                <a:srgbClr val="F9EFF2"/>
              </a:solidFill>
              <a:latin typeface="SB AggroOTF Medium" panose="02020503020101020101" pitchFamily="18" charset="-127"/>
              <a:ea typeface="SB AggroOTF Medium" panose="020205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EAC1FE-5A97-3849-94FD-8C2EA898D3E6}"/>
              </a:ext>
            </a:extLst>
          </p:cNvPr>
          <p:cNvSpPr txBox="1"/>
          <p:nvPr/>
        </p:nvSpPr>
        <p:spPr>
          <a:xfrm>
            <a:off x="1292822" y="739591"/>
            <a:ext cx="54000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dirty="0">
                <a:solidFill>
                  <a:srgbClr val="DA86A0"/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rPr>
              <a:t>과목 공지사항</a:t>
            </a:r>
            <a:endParaRPr kumimoji="1" lang="ko-Kore-KR" altLang="en-US" sz="2400" dirty="0">
              <a:solidFill>
                <a:srgbClr val="DA86A0"/>
              </a:solidFill>
              <a:latin typeface="SB AggroOTF Medium" panose="02020503020101020101" pitchFamily="18" charset="-127"/>
              <a:ea typeface="SB AggroOTF Medium" panose="0202050302010102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755ABF8-1EB8-D5A2-8606-91B3F2B70144}"/>
              </a:ext>
            </a:extLst>
          </p:cNvPr>
          <p:cNvSpPr txBox="1"/>
          <p:nvPr/>
        </p:nvSpPr>
        <p:spPr>
          <a:xfrm>
            <a:off x="7638585" y="1338394"/>
            <a:ext cx="43266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ko-Kore-KR" altLang="en-US" sz="2000" dirty="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해당</a:t>
            </a:r>
            <a:r>
              <a:rPr kumimoji="1" lang="ko-KR" altLang="en-US" sz="2000" dirty="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 과목 공지사항 업데이트</a:t>
            </a:r>
            <a:endParaRPr kumimoji="1" lang="ko-Kore-KR" altLang="en-US" sz="2000" dirty="0">
              <a:latin typeface="NanumBarunGothicOTF YetHangul" panose="02000503000000000000" pitchFamily="2" charset="-128"/>
              <a:ea typeface="NanumBarunGothicOTF YetHangul" panose="02000503000000000000" pitchFamily="2" charset="-128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C29A33A6-05A0-EEE4-376F-374EF7550471}"/>
              </a:ext>
            </a:extLst>
          </p:cNvPr>
          <p:cNvSpPr/>
          <p:nvPr/>
        </p:nvSpPr>
        <p:spPr>
          <a:xfrm>
            <a:off x="1338311" y="2610578"/>
            <a:ext cx="323386" cy="323386"/>
          </a:xfrm>
          <a:prstGeom prst="roundRect">
            <a:avLst/>
          </a:prstGeom>
          <a:solidFill>
            <a:srgbClr val="86C3D5"/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/>
              <a:t>1</a:t>
            </a:r>
            <a:endParaRPr kumimoji="1" lang="ko-Kore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41BAAF5-7AF6-DE7A-282F-16047F720269}"/>
              </a:ext>
            </a:extLst>
          </p:cNvPr>
          <p:cNvSpPr txBox="1"/>
          <p:nvPr/>
        </p:nvSpPr>
        <p:spPr>
          <a:xfrm>
            <a:off x="7638585" y="1861916"/>
            <a:ext cx="432667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2.</a:t>
            </a:r>
            <a:r>
              <a:rPr kumimoji="1" lang="ko-KR" altLang="en-US" sz="2000" dirty="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 공지사항 목록 및 상세내용 확인</a:t>
            </a:r>
            <a:endParaRPr kumimoji="1" lang="en-US" altLang="ko-KR" sz="2000" dirty="0">
              <a:latin typeface="NanumBarunGothicOTF YetHangul" panose="02000503000000000000" pitchFamily="2" charset="-128"/>
              <a:ea typeface="NanumBarunGothicOTF YetHangul" panose="02000503000000000000" pitchFamily="2" charset="-128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ko-KR" altLang="en-US" dirty="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공지사항 탭</a:t>
            </a:r>
            <a:endParaRPr kumimoji="1" lang="en-US" altLang="ko-KR" dirty="0">
              <a:latin typeface="NanumBarunGothicOTF YetHangul" panose="02000503000000000000" pitchFamily="2" charset="-128"/>
              <a:ea typeface="NanumBarunGothicOTF YetHangul" panose="02000503000000000000" pitchFamily="2" charset="-128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ko-KR" altLang="en-US" dirty="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강의 컨텐츠 </a:t>
            </a:r>
            <a:r>
              <a:rPr kumimoji="1" lang="en-US" altLang="ko-KR" dirty="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–</a:t>
            </a:r>
            <a:r>
              <a:rPr kumimoji="1" lang="ko-KR" altLang="en-US" dirty="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 </a:t>
            </a:r>
            <a:r>
              <a:rPr kumimoji="1" lang="en-US" altLang="ko-KR" dirty="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text </a:t>
            </a:r>
            <a:r>
              <a:rPr kumimoji="1" lang="ko-KR" altLang="en-US" dirty="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타입 항목</a:t>
            </a:r>
            <a:endParaRPr kumimoji="1" lang="en-US" altLang="ko-KR" sz="2000" dirty="0">
              <a:latin typeface="NanumBarunGothicOTF YetHangul" panose="02000503000000000000" pitchFamily="2" charset="-128"/>
              <a:ea typeface="NanumBarunGothicOTF YetHangul" panose="02000503000000000000" pitchFamily="2" charset="-128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6E2E6AEF-0689-5EE7-46E6-95670FB9A963}"/>
              </a:ext>
            </a:extLst>
          </p:cNvPr>
          <p:cNvSpPr/>
          <p:nvPr/>
        </p:nvSpPr>
        <p:spPr>
          <a:xfrm>
            <a:off x="1328890" y="3055165"/>
            <a:ext cx="323386" cy="323386"/>
          </a:xfrm>
          <a:prstGeom prst="roundRect">
            <a:avLst/>
          </a:prstGeom>
          <a:solidFill>
            <a:srgbClr val="86C3D5"/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2</a:t>
            </a:r>
            <a:endParaRPr kumimoji="1" lang="ko-Kore-KR" altLang="en-US" dirty="0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C47A2D1E-EFEE-E307-FF59-09F692158BE3}"/>
              </a:ext>
            </a:extLst>
          </p:cNvPr>
          <p:cNvSpPr/>
          <p:nvPr/>
        </p:nvSpPr>
        <p:spPr>
          <a:xfrm>
            <a:off x="1787852" y="2796822"/>
            <a:ext cx="286306" cy="251614"/>
          </a:xfrm>
          <a:prstGeom prst="roundRect">
            <a:avLst>
              <a:gd name="adj" fmla="val 22995"/>
            </a:avLst>
          </a:prstGeom>
          <a:noFill/>
          <a:ln w="38100">
            <a:solidFill>
              <a:srgbClr val="86C3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DC398FA8-E015-7075-4C4A-724A2C1F0C32}"/>
              </a:ext>
            </a:extLst>
          </p:cNvPr>
          <p:cNvSpPr/>
          <p:nvPr/>
        </p:nvSpPr>
        <p:spPr>
          <a:xfrm>
            <a:off x="1718315" y="2970980"/>
            <a:ext cx="5123919" cy="3417096"/>
          </a:xfrm>
          <a:prstGeom prst="roundRect">
            <a:avLst>
              <a:gd name="adj" fmla="val 4232"/>
            </a:avLst>
          </a:prstGeom>
          <a:noFill/>
          <a:ln w="38100">
            <a:solidFill>
              <a:srgbClr val="86C3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36C5F475-0D84-30CF-627E-C891F33C85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3378551"/>
            <a:ext cx="5698411" cy="2509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2834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5" grpId="0"/>
      <p:bldP spid="18" grpId="0" animBg="1"/>
      <p:bldP spid="21" grpId="0" animBg="1"/>
      <p:bldP spid="2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E231C66E-F6ED-FEC5-4253-B2A167831CCF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625630" y="1504800"/>
            <a:ext cx="6886800" cy="47736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CAA7B7E-D8BB-1A45-97A9-46C1F0FCF5F0}"/>
              </a:ext>
            </a:extLst>
          </p:cNvPr>
          <p:cNvSpPr txBox="1"/>
          <p:nvPr/>
        </p:nvSpPr>
        <p:spPr>
          <a:xfrm>
            <a:off x="1292822" y="437502"/>
            <a:ext cx="23483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1600" dirty="0">
                <a:solidFill>
                  <a:srgbClr val="DA86A0"/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rPr>
              <a:t>프로그램</a:t>
            </a:r>
            <a:r>
              <a:rPr kumimoji="1" lang="ko-KR" altLang="en-US" sz="1600" dirty="0">
                <a:solidFill>
                  <a:srgbClr val="DA86A0"/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rPr>
              <a:t> 기능</a:t>
            </a:r>
            <a:endParaRPr kumimoji="1" lang="ko-Kore-KR" altLang="en-US" sz="1600" dirty="0">
              <a:solidFill>
                <a:srgbClr val="DA86A0"/>
              </a:solidFill>
              <a:latin typeface="SB AggroOTF Medium" panose="02020503020101020101" pitchFamily="18" charset="-127"/>
              <a:ea typeface="SB AggroOTF Medium" panose="02020503020101020101" pitchFamily="18" charset="-127"/>
            </a:endParaRPr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FC62C0C9-39D1-9144-9974-8D69B73BC36F}"/>
              </a:ext>
            </a:extLst>
          </p:cNvPr>
          <p:cNvSpPr/>
          <p:nvPr/>
        </p:nvSpPr>
        <p:spPr>
          <a:xfrm>
            <a:off x="571500" y="467591"/>
            <a:ext cx="616930" cy="616930"/>
          </a:xfrm>
          <a:prstGeom prst="roundRect">
            <a:avLst/>
          </a:prstGeom>
          <a:solidFill>
            <a:srgbClr val="DA86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6B1BD3-AD84-E648-A18B-CC3BBBC89012}"/>
              </a:ext>
            </a:extLst>
          </p:cNvPr>
          <p:cNvSpPr txBox="1"/>
          <p:nvPr/>
        </p:nvSpPr>
        <p:spPr>
          <a:xfrm>
            <a:off x="625630" y="574640"/>
            <a:ext cx="529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2400" dirty="0">
                <a:solidFill>
                  <a:srgbClr val="F9EFF2"/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rPr>
              <a:t>3</a:t>
            </a:r>
            <a:endParaRPr kumimoji="1" lang="ko-Kore-KR" altLang="en-US" sz="2400" dirty="0">
              <a:solidFill>
                <a:srgbClr val="F9EFF2"/>
              </a:solidFill>
              <a:latin typeface="SB AggroOTF Medium" panose="02020503020101020101" pitchFamily="18" charset="-127"/>
              <a:ea typeface="SB AggroOTF Medium" panose="020205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EAC1FE-5A97-3849-94FD-8C2EA898D3E6}"/>
              </a:ext>
            </a:extLst>
          </p:cNvPr>
          <p:cNvSpPr txBox="1"/>
          <p:nvPr/>
        </p:nvSpPr>
        <p:spPr>
          <a:xfrm>
            <a:off x="1292822" y="739591"/>
            <a:ext cx="54000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dirty="0">
                <a:solidFill>
                  <a:srgbClr val="DA86A0"/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rPr>
              <a:t>과목 공지사항</a:t>
            </a:r>
            <a:endParaRPr kumimoji="1" lang="ko-Kore-KR" altLang="en-US" sz="2400" dirty="0">
              <a:solidFill>
                <a:srgbClr val="DA86A0"/>
              </a:solidFill>
              <a:latin typeface="SB AggroOTF Medium" panose="02020503020101020101" pitchFamily="18" charset="-127"/>
              <a:ea typeface="SB AggroOTF Medium" panose="02020503020101020101" pitchFamily="18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894A8C79-1A34-0530-9A25-6C15FC322B3A}"/>
              </a:ext>
            </a:extLst>
          </p:cNvPr>
          <p:cNvSpPr/>
          <p:nvPr/>
        </p:nvSpPr>
        <p:spPr>
          <a:xfrm>
            <a:off x="2370938" y="5524348"/>
            <a:ext cx="323386" cy="323386"/>
          </a:xfrm>
          <a:prstGeom prst="roundRect">
            <a:avLst/>
          </a:prstGeom>
          <a:solidFill>
            <a:srgbClr val="86C3D5"/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3</a:t>
            </a:r>
            <a:endParaRPr kumimoji="1" lang="ko-Kore-KR" altLang="en-US" dirty="0"/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9413F075-14BF-A804-0E57-70838E2DEC2C}"/>
              </a:ext>
            </a:extLst>
          </p:cNvPr>
          <p:cNvSpPr/>
          <p:nvPr/>
        </p:nvSpPr>
        <p:spPr>
          <a:xfrm>
            <a:off x="1823248" y="5571569"/>
            <a:ext cx="443158" cy="251614"/>
          </a:xfrm>
          <a:prstGeom prst="roundRect">
            <a:avLst>
              <a:gd name="adj" fmla="val 22995"/>
            </a:avLst>
          </a:prstGeom>
          <a:noFill/>
          <a:ln w="38100">
            <a:solidFill>
              <a:srgbClr val="86C3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6CD6FD-8A16-CE0B-FC50-A49F63A559C9}"/>
              </a:ext>
            </a:extLst>
          </p:cNvPr>
          <p:cNvSpPr txBox="1"/>
          <p:nvPr/>
        </p:nvSpPr>
        <p:spPr>
          <a:xfrm>
            <a:off x="7651837" y="1504800"/>
            <a:ext cx="4326674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3.</a:t>
            </a:r>
            <a:r>
              <a:rPr kumimoji="1" lang="ko-KR" altLang="en-US" sz="2000" dirty="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 댓글 목록 확인 기능</a:t>
            </a:r>
            <a:endParaRPr kumimoji="1" lang="en-US" altLang="ko-KR" sz="2000" dirty="0">
              <a:latin typeface="NanumBarunGothicOTF YetHangul" panose="02000503000000000000" pitchFamily="2" charset="-128"/>
              <a:ea typeface="NanumBarunGothicOTF YetHangul" panose="02000503000000000000" pitchFamily="2" charset="-128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ko-KR" altLang="en-US" dirty="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아이캠퍼스 공지사항 페이지로 이동</a:t>
            </a:r>
            <a:endParaRPr kumimoji="1" lang="en-US" altLang="ko-KR" dirty="0">
              <a:latin typeface="NanumBarunGothicOTF YetHangul" panose="02000503000000000000" pitchFamily="2" charset="-128"/>
              <a:ea typeface="NanumBarunGothicOTF YetHangul" panose="02000503000000000000" pitchFamily="2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 </a:t>
            </a:r>
            <a:r>
              <a:rPr kumimoji="1" lang="ko-KR" altLang="en-US" dirty="0" err="1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강의컨텐츠</a:t>
            </a:r>
            <a:r>
              <a:rPr kumimoji="1" lang="ko-KR" altLang="en-US" dirty="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 </a:t>
            </a:r>
            <a:r>
              <a:rPr kumimoji="1" lang="en-US" altLang="ko-KR" dirty="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–</a:t>
            </a:r>
            <a:r>
              <a:rPr kumimoji="1" lang="ko-KR" altLang="en-US" dirty="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 </a:t>
            </a:r>
            <a:r>
              <a:rPr kumimoji="1" lang="en-US" altLang="ko-KR" dirty="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text</a:t>
            </a:r>
            <a:r>
              <a:rPr kumimoji="1" lang="ko-KR" altLang="en-US" dirty="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 항목의 경우에는 댓글 기능이 없기 때문에 해당 버튼도 없음</a:t>
            </a:r>
            <a:endParaRPr kumimoji="1" lang="en-US" altLang="ko-KR" dirty="0">
              <a:latin typeface="NanumBarunGothicOTF YetHangul" panose="02000503000000000000" pitchFamily="2" charset="-128"/>
              <a:ea typeface="NanumBarunGothicOTF YetHangul" panose="02000503000000000000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662368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  <p:bldP spid="1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0C424BA-2E6B-0E4D-2465-DB22D470EE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400" y="1504800"/>
            <a:ext cx="6915601" cy="47736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CAA7B7E-D8BB-1A45-97A9-46C1F0FCF5F0}"/>
              </a:ext>
            </a:extLst>
          </p:cNvPr>
          <p:cNvSpPr txBox="1"/>
          <p:nvPr/>
        </p:nvSpPr>
        <p:spPr>
          <a:xfrm>
            <a:off x="1292822" y="437502"/>
            <a:ext cx="23483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1600" dirty="0">
                <a:solidFill>
                  <a:srgbClr val="DA86A0"/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rPr>
              <a:t>프로그램</a:t>
            </a:r>
            <a:r>
              <a:rPr kumimoji="1" lang="ko-KR" altLang="en-US" sz="1600" dirty="0">
                <a:solidFill>
                  <a:srgbClr val="DA86A0"/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rPr>
              <a:t> 기능</a:t>
            </a:r>
            <a:endParaRPr kumimoji="1" lang="ko-Kore-KR" altLang="en-US" sz="1600" dirty="0">
              <a:solidFill>
                <a:srgbClr val="DA86A0"/>
              </a:solidFill>
              <a:latin typeface="SB AggroOTF Medium" panose="02020503020101020101" pitchFamily="18" charset="-127"/>
              <a:ea typeface="SB AggroOTF Medium" panose="02020503020101020101" pitchFamily="18" charset="-127"/>
            </a:endParaRPr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FC62C0C9-39D1-9144-9974-8D69B73BC36F}"/>
              </a:ext>
            </a:extLst>
          </p:cNvPr>
          <p:cNvSpPr/>
          <p:nvPr/>
        </p:nvSpPr>
        <p:spPr>
          <a:xfrm>
            <a:off x="571500" y="467591"/>
            <a:ext cx="616930" cy="616930"/>
          </a:xfrm>
          <a:prstGeom prst="roundRect">
            <a:avLst/>
          </a:prstGeom>
          <a:solidFill>
            <a:srgbClr val="DA86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6B1BD3-AD84-E648-A18B-CC3BBBC89012}"/>
              </a:ext>
            </a:extLst>
          </p:cNvPr>
          <p:cNvSpPr txBox="1"/>
          <p:nvPr/>
        </p:nvSpPr>
        <p:spPr>
          <a:xfrm>
            <a:off x="625630" y="574640"/>
            <a:ext cx="529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2400" dirty="0">
                <a:solidFill>
                  <a:srgbClr val="F9EFF2"/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rPr>
              <a:t>3</a:t>
            </a:r>
            <a:endParaRPr kumimoji="1" lang="ko-Kore-KR" altLang="en-US" sz="2400" dirty="0">
              <a:solidFill>
                <a:srgbClr val="F9EFF2"/>
              </a:solidFill>
              <a:latin typeface="SB AggroOTF Medium" panose="02020503020101020101" pitchFamily="18" charset="-127"/>
              <a:ea typeface="SB AggroOTF Medium" panose="020205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EAC1FE-5A97-3849-94FD-8C2EA898D3E6}"/>
              </a:ext>
            </a:extLst>
          </p:cNvPr>
          <p:cNvSpPr txBox="1"/>
          <p:nvPr/>
        </p:nvSpPr>
        <p:spPr>
          <a:xfrm>
            <a:off x="1292822" y="739591"/>
            <a:ext cx="54000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2400" dirty="0">
                <a:solidFill>
                  <a:srgbClr val="DA86A0"/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rPr>
              <a:t>과목</a:t>
            </a:r>
            <a:r>
              <a:rPr kumimoji="1" lang="ko-KR" altLang="en-US" sz="2400" dirty="0">
                <a:solidFill>
                  <a:srgbClr val="DA86A0"/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rPr>
              <a:t> 강의</a:t>
            </a:r>
            <a:endParaRPr kumimoji="1" lang="ko-Kore-KR" altLang="en-US" sz="2400" dirty="0">
              <a:solidFill>
                <a:srgbClr val="DA86A0"/>
              </a:solidFill>
              <a:latin typeface="SB AggroOTF Medium" panose="02020503020101020101" pitchFamily="18" charset="-127"/>
              <a:ea typeface="SB AggroOTF Medium" panose="0202050302010102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755ABF8-1EB8-D5A2-8606-91B3F2B70144}"/>
              </a:ext>
            </a:extLst>
          </p:cNvPr>
          <p:cNvSpPr txBox="1"/>
          <p:nvPr/>
        </p:nvSpPr>
        <p:spPr>
          <a:xfrm>
            <a:off x="7639853" y="1301405"/>
            <a:ext cx="43266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ko-Kore-KR" altLang="en-US" sz="2000" dirty="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해당</a:t>
            </a:r>
            <a:r>
              <a:rPr kumimoji="1" lang="ko-KR" altLang="en-US" sz="2000" dirty="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 과목 강의만 업데이트</a:t>
            </a:r>
            <a:endParaRPr kumimoji="1" lang="ko-Kore-KR" altLang="en-US" sz="2000" dirty="0">
              <a:latin typeface="NanumBarunGothicOTF YetHangul" panose="02000503000000000000" pitchFamily="2" charset="-128"/>
              <a:ea typeface="NanumBarunGothicOTF YetHangul" panose="02000503000000000000" pitchFamily="2" charset="-128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C29A33A6-05A0-EEE4-376F-374EF7550471}"/>
              </a:ext>
            </a:extLst>
          </p:cNvPr>
          <p:cNvSpPr/>
          <p:nvPr/>
        </p:nvSpPr>
        <p:spPr>
          <a:xfrm>
            <a:off x="4003371" y="2334468"/>
            <a:ext cx="323386" cy="323386"/>
          </a:xfrm>
          <a:prstGeom prst="roundRect">
            <a:avLst/>
          </a:prstGeom>
          <a:solidFill>
            <a:srgbClr val="86C3D5"/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/>
              <a:t>6</a:t>
            </a:r>
            <a:endParaRPr kumimoji="1" lang="ko-Kore-KR" altLang="en-US" dirty="0"/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0EF6BE9D-B685-332A-1146-ED7FBB1B4AEB}"/>
              </a:ext>
            </a:extLst>
          </p:cNvPr>
          <p:cNvSpPr/>
          <p:nvPr/>
        </p:nvSpPr>
        <p:spPr>
          <a:xfrm>
            <a:off x="4788976" y="2316631"/>
            <a:ext cx="323386" cy="323386"/>
          </a:xfrm>
          <a:prstGeom prst="roundRect">
            <a:avLst/>
          </a:prstGeom>
          <a:solidFill>
            <a:srgbClr val="86C3D5"/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/>
              <a:t>3</a:t>
            </a:r>
            <a:endParaRPr kumimoji="1" lang="ko-Kore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DB5D3AF-F8C2-2B9F-6119-2367FAB107C5}"/>
              </a:ext>
            </a:extLst>
          </p:cNvPr>
          <p:cNvSpPr txBox="1"/>
          <p:nvPr/>
        </p:nvSpPr>
        <p:spPr>
          <a:xfrm>
            <a:off x="7657246" y="1883168"/>
            <a:ext cx="43266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dirty="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2</a:t>
            </a:r>
            <a:r>
              <a:rPr kumimoji="1" lang="en-US" altLang="ko-KR" sz="2000" dirty="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.</a:t>
            </a:r>
            <a:r>
              <a:rPr kumimoji="1" lang="ko-KR" altLang="en-US" sz="2000" dirty="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 주차 별 강의 목록 확인</a:t>
            </a:r>
            <a:endParaRPr kumimoji="1" lang="ko-Kore-KR" altLang="en-US" sz="2000" dirty="0">
              <a:latin typeface="NanumBarunGothicOTF YetHangul" panose="02000503000000000000" pitchFamily="2" charset="-128"/>
              <a:ea typeface="NanumBarunGothicOTF YetHangul" panose="02000503000000000000" pitchFamily="2" charset="-128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41BAAF5-7AF6-DE7A-282F-16047F720269}"/>
              </a:ext>
            </a:extLst>
          </p:cNvPr>
          <p:cNvSpPr txBox="1"/>
          <p:nvPr/>
        </p:nvSpPr>
        <p:spPr>
          <a:xfrm>
            <a:off x="7639853" y="2502452"/>
            <a:ext cx="432667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3.</a:t>
            </a:r>
            <a:r>
              <a:rPr kumimoji="1" lang="ko-KR" altLang="en-US" sz="2000" dirty="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 원하는 주차만 확인할 수 있는 기능</a:t>
            </a:r>
            <a:endParaRPr kumimoji="1" lang="en-US" altLang="ko-KR" sz="2000" dirty="0">
              <a:latin typeface="NanumBarunGothicOTF YetHangul" panose="02000503000000000000" pitchFamily="2" charset="-128"/>
              <a:ea typeface="NanumBarunGothicOTF YetHangul" panose="02000503000000000000" pitchFamily="2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연속적인 주차 선택 </a:t>
            </a:r>
            <a:r>
              <a:rPr kumimoji="1" lang="en-US" altLang="ko-KR" dirty="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(ex. 1-5)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개별 주차 선택 </a:t>
            </a:r>
            <a:r>
              <a:rPr kumimoji="1" lang="en-US" altLang="ko-KR" dirty="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(ex. 1, 3, 7)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CA28B74-3C15-7A17-8058-89A564058790}"/>
              </a:ext>
            </a:extLst>
          </p:cNvPr>
          <p:cNvSpPr txBox="1"/>
          <p:nvPr/>
        </p:nvSpPr>
        <p:spPr>
          <a:xfrm>
            <a:off x="7639853" y="3628275"/>
            <a:ext cx="43266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4.</a:t>
            </a:r>
            <a:r>
              <a:rPr kumimoji="1" lang="ko-KR" altLang="en-US" sz="2000" dirty="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 북마크 및 체크 기능</a:t>
            </a:r>
            <a:endParaRPr kumimoji="1" lang="en-US" altLang="ko-KR" sz="2000" dirty="0">
              <a:latin typeface="NanumBarunGothicOTF YetHangul" panose="02000503000000000000" pitchFamily="2" charset="-128"/>
              <a:ea typeface="NanumBarunGothicOTF YetHangul" panose="02000503000000000000" pitchFamily="2" charset="-128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6E2E6AEF-0689-5EE7-46E6-95670FB9A963}"/>
              </a:ext>
            </a:extLst>
          </p:cNvPr>
          <p:cNvSpPr/>
          <p:nvPr/>
        </p:nvSpPr>
        <p:spPr>
          <a:xfrm>
            <a:off x="876474" y="2771215"/>
            <a:ext cx="323386" cy="323386"/>
          </a:xfrm>
          <a:prstGeom prst="roundRect">
            <a:avLst/>
          </a:prstGeom>
          <a:solidFill>
            <a:srgbClr val="86C3D5"/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/>
              <a:t>1</a:t>
            </a:r>
            <a:endParaRPr kumimoji="1" lang="ko-Kore-KR" altLang="en-US" dirty="0"/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EFE16F51-C391-B1E0-62E8-6DAA30C86FBD}"/>
              </a:ext>
            </a:extLst>
          </p:cNvPr>
          <p:cNvSpPr/>
          <p:nvPr/>
        </p:nvSpPr>
        <p:spPr>
          <a:xfrm>
            <a:off x="4788976" y="2722676"/>
            <a:ext cx="1371600" cy="371925"/>
          </a:xfrm>
          <a:prstGeom prst="roundRect">
            <a:avLst/>
          </a:prstGeom>
          <a:noFill/>
          <a:ln w="38100">
            <a:solidFill>
              <a:srgbClr val="86C3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C47A2D1E-EFEE-E307-FF59-09F692158BE3}"/>
              </a:ext>
            </a:extLst>
          </p:cNvPr>
          <p:cNvSpPr/>
          <p:nvPr/>
        </p:nvSpPr>
        <p:spPr>
          <a:xfrm>
            <a:off x="1315874" y="2771215"/>
            <a:ext cx="323386" cy="323386"/>
          </a:xfrm>
          <a:prstGeom prst="roundRect">
            <a:avLst>
              <a:gd name="adj" fmla="val 22995"/>
            </a:avLst>
          </a:prstGeom>
          <a:noFill/>
          <a:ln w="38100">
            <a:solidFill>
              <a:srgbClr val="86C3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0C49929D-0CAE-566B-24D3-740D1A804CAF}"/>
              </a:ext>
            </a:extLst>
          </p:cNvPr>
          <p:cNvSpPr/>
          <p:nvPr/>
        </p:nvSpPr>
        <p:spPr>
          <a:xfrm>
            <a:off x="868756" y="3495598"/>
            <a:ext cx="323386" cy="323386"/>
          </a:xfrm>
          <a:prstGeom prst="roundRect">
            <a:avLst/>
          </a:prstGeom>
          <a:solidFill>
            <a:srgbClr val="86C3D5"/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/>
              <a:t>2</a:t>
            </a:r>
            <a:endParaRPr kumimoji="1" lang="ko-Kore-KR" altLang="en-US" dirty="0"/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DC398FA8-E015-7075-4C4A-724A2C1F0C32}"/>
              </a:ext>
            </a:extLst>
          </p:cNvPr>
          <p:cNvSpPr/>
          <p:nvPr/>
        </p:nvSpPr>
        <p:spPr>
          <a:xfrm>
            <a:off x="1289495" y="3133243"/>
            <a:ext cx="6033529" cy="3215501"/>
          </a:xfrm>
          <a:prstGeom prst="roundRect">
            <a:avLst>
              <a:gd name="adj" fmla="val 4232"/>
            </a:avLst>
          </a:prstGeom>
          <a:noFill/>
          <a:ln w="38100">
            <a:solidFill>
              <a:srgbClr val="86C3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CADE46EA-5106-C971-20A9-AF000DB9554F}"/>
              </a:ext>
            </a:extLst>
          </p:cNvPr>
          <p:cNvSpPr/>
          <p:nvPr/>
        </p:nvSpPr>
        <p:spPr>
          <a:xfrm>
            <a:off x="1477567" y="3523277"/>
            <a:ext cx="434898" cy="1371452"/>
          </a:xfrm>
          <a:prstGeom prst="roundRect">
            <a:avLst/>
          </a:prstGeom>
          <a:noFill/>
          <a:ln w="38100">
            <a:solidFill>
              <a:srgbClr val="86C3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6E453D10-CC81-41B3-9946-434C21D8ACE8}"/>
              </a:ext>
            </a:extLst>
          </p:cNvPr>
          <p:cNvSpPr/>
          <p:nvPr/>
        </p:nvSpPr>
        <p:spPr>
          <a:xfrm>
            <a:off x="6169631" y="2722675"/>
            <a:ext cx="1019853" cy="371925"/>
          </a:xfrm>
          <a:prstGeom prst="roundRect">
            <a:avLst/>
          </a:prstGeom>
          <a:noFill/>
          <a:ln w="38100">
            <a:solidFill>
              <a:srgbClr val="86C3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167F8E21-8739-04D0-056A-99073261FD1E}"/>
              </a:ext>
            </a:extLst>
          </p:cNvPr>
          <p:cNvSpPr/>
          <p:nvPr/>
        </p:nvSpPr>
        <p:spPr>
          <a:xfrm>
            <a:off x="2009818" y="3570778"/>
            <a:ext cx="323386" cy="323386"/>
          </a:xfrm>
          <a:prstGeom prst="roundRect">
            <a:avLst/>
          </a:prstGeom>
          <a:solidFill>
            <a:srgbClr val="86C3D5"/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/>
              <a:t>4</a:t>
            </a:r>
            <a:endParaRPr kumimoji="1" lang="ko-Kore-KR" altLang="en-US" dirty="0"/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7C0F1D40-2099-457D-1886-7D68A585EB29}"/>
              </a:ext>
            </a:extLst>
          </p:cNvPr>
          <p:cNvSpPr/>
          <p:nvPr/>
        </p:nvSpPr>
        <p:spPr>
          <a:xfrm>
            <a:off x="6169632" y="2316631"/>
            <a:ext cx="323386" cy="323386"/>
          </a:xfrm>
          <a:prstGeom prst="roundRect">
            <a:avLst/>
          </a:prstGeom>
          <a:solidFill>
            <a:srgbClr val="86C3D5"/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/>
              <a:t>5</a:t>
            </a:r>
            <a:endParaRPr kumimoji="1" lang="ko-Kore-KR" altLang="en-US" dirty="0"/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348CAE87-EA5F-2D0A-1E9B-D02E05CE5006}"/>
              </a:ext>
            </a:extLst>
          </p:cNvPr>
          <p:cNvSpPr/>
          <p:nvPr/>
        </p:nvSpPr>
        <p:spPr>
          <a:xfrm>
            <a:off x="4039769" y="2716837"/>
            <a:ext cx="749207" cy="381626"/>
          </a:xfrm>
          <a:prstGeom prst="roundRect">
            <a:avLst>
              <a:gd name="adj" fmla="val 4232"/>
            </a:avLst>
          </a:prstGeom>
          <a:noFill/>
          <a:ln w="38100">
            <a:solidFill>
              <a:srgbClr val="86C3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5F62A6E-3C2B-B5C8-9327-BCE28B028646}"/>
              </a:ext>
            </a:extLst>
          </p:cNvPr>
          <p:cNvSpPr txBox="1"/>
          <p:nvPr/>
        </p:nvSpPr>
        <p:spPr>
          <a:xfrm>
            <a:off x="7656450" y="4257496"/>
            <a:ext cx="432667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5.</a:t>
            </a:r>
            <a:r>
              <a:rPr kumimoji="1" lang="ko-KR" altLang="en-US" sz="2000" dirty="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 체크 및 북마크를 기준으로 필터링</a:t>
            </a:r>
            <a:endParaRPr kumimoji="1" lang="en-US" altLang="ko-KR" sz="2000" dirty="0">
              <a:latin typeface="NanumBarunGothicOTF YetHangul" panose="02000503000000000000" pitchFamily="2" charset="-128"/>
              <a:ea typeface="NanumBarunGothicOTF YetHangul" panose="02000503000000000000" pitchFamily="2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주차 선택 후 필터링 기능 사용 시</a:t>
            </a:r>
            <a:r>
              <a:rPr kumimoji="1" lang="en-US" altLang="ko-KR" dirty="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,</a:t>
            </a:r>
            <a:r>
              <a:rPr kumimoji="1" lang="ko-KR" altLang="en-US" dirty="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 해당 주차 목록만 확인 가능</a:t>
            </a:r>
            <a:endParaRPr kumimoji="1" lang="en-US" altLang="ko-KR" dirty="0">
              <a:latin typeface="NanumBarunGothicOTF YetHangul" panose="02000503000000000000" pitchFamily="2" charset="-128"/>
              <a:ea typeface="NanumBarunGothicOTF YetHangul" panose="02000503000000000000" pitchFamily="2" charset="-128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428E94F-DB34-48E3-0FE6-FE66AF28AA71}"/>
              </a:ext>
            </a:extLst>
          </p:cNvPr>
          <p:cNvSpPr txBox="1"/>
          <p:nvPr/>
        </p:nvSpPr>
        <p:spPr>
          <a:xfrm>
            <a:off x="7656450" y="5440714"/>
            <a:ext cx="43266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6.</a:t>
            </a:r>
            <a:r>
              <a:rPr kumimoji="1" lang="ko-KR" altLang="en-US" sz="2000" dirty="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 일부 주차 및 필터링 기능 사용 후</a:t>
            </a:r>
            <a:r>
              <a:rPr kumimoji="1" lang="en-US" altLang="ko-KR" sz="2000" dirty="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,</a:t>
            </a:r>
            <a:r>
              <a:rPr kumimoji="1" lang="ko-KR" altLang="en-US" sz="2000" dirty="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 전체 강의 목록을 확인 할 수 있는 기능</a:t>
            </a:r>
            <a:endParaRPr kumimoji="1" lang="en-US" altLang="ko-KR" sz="2000" dirty="0">
              <a:latin typeface="NanumBarunGothicOTF YetHangul" panose="02000503000000000000" pitchFamily="2" charset="-128"/>
              <a:ea typeface="NanumBarunGothicOTF YetHangul" panose="02000503000000000000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442798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3" grpId="1" animBg="1"/>
      <p:bldP spid="14" grpId="0"/>
      <p:bldP spid="15" grpId="0"/>
      <p:bldP spid="16" grpId="0"/>
      <p:bldP spid="18" grpId="0" animBg="1"/>
      <p:bldP spid="20" grpId="0" animBg="1"/>
      <p:bldP spid="20" grpId="1" animBg="1"/>
      <p:bldP spid="21" grpId="0" animBg="1"/>
      <p:bldP spid="22" grpId="0" animBg="1"/>
      <p:bldP spid="22" grpId="1" animBg="1"/>
      <p:bldP spid="23" grpId="0" animBg="1"/>
      <p:bldP spid="23" grpId="1" animBg="1"/>
      <p:bldP spid="6" grpId="0" animBg="1"/>
      <p:bldP spid="6" grpId="1" animBg="1"/>
      <p:bldP spid="8" grpId="0" animBg="1"/>
      <p:bldP spid="8" grpId="1" animBg="1"/>
      <p:bldP spid="9" grpId="0" animBg="1"/>
      <p:bldP spid="9" grpId="1" animBg="1"/>
      <p:bldP spid="12" grpId="0" animBg="1"/>
      <p:bldP spid="12" grpId="1" animBg="1"/>
      <p:bldP spid="17" grpId="0" animBg="1"/>
      <p:bldP spid="24" grpId="0"/>
      <p:bldP spid="2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CAA7B7E-D8BB-1A45-97A9-46C1F0FCF5F0}"/>
              </a:ext>
            </a:extLst>
          </p:cNvPr>
          <p:cNvSpPr txBox="1"/>
          <p:nvPr/>
        </p:nvSpPr>
        <p:spPr>
          <a:xfrm>
            <a:off x="1292822" y="437502"/>
            <a:ext cx="23483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1600" dirty="0">
                <a:solidFill>
                  <a:srgbClr val="DA86A0"/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rPr>
              <a:t>프로그램</a:t>
            </a:r>
            <a:r>
              <a:rPr kumimoji="1" lang="ko-KR" altLang="en-US" sz="1600" dirty="0">
                <a:solidFill>
                  <a:srgbClr val="DA86A0"/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rPr>
              <a:t> 기능</a:t>
            </a:r>
            <a:endParaRPr kumimoji="1" lang="ko-Kore-KR" altLang="en-US" sz="1600" dirty="0">
              <a:solidFill>
                <a:srgbClr val="DA86A0"/>
              </a:solidFill>
              <a:latin typeface="SB AggroOTF Medium" panose="02020503020101020101" pitchFamily="18" charset="-127"/>
              <a:ea typeface="SB AggroOTF Medium" panose="02020503020101020101" pitchFamily="18" charset="-127"/>
            </a:endParaRPr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FC62C0C9-39D1-9144-9974-8D69B73BC36F}"/>
              </a:ext>
            </a:extLst>
          </p:cNvPr>
          <p:cNvSpPr/>
          <p:nvPr/>
        </p:nvSpPr>
        <p:spPr>
          <a:xfrm>
            <a:off x="571500" y="467591"/>
            <a:ext cx="616930" cy="616930"/>
          </a:xfrm>
          <a:prstGeom prst="roundRect">
            <a:avLst/>
          </a:prstGeom>
          <a:solidFill>
            <a:srgbClr val="DA86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6B1BD3-AD84-E648-A18B-CC3BBBC89012}"/>
              </a:ext>
            </a:extLst>
          </p:cNvPr>
          <p:cNvSpPr txBox="1"/>
          <p:nvPr/>
        </p:nvSpPr>
        <p:spPr>
          <a:xfrm>
            <a:off x="625630" y="574640"/>
            <a:ext cx="529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2400" dirty="0">
                <a:solidFill>
                  <a:srgbClr val="F9EFF2"/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rPr>
              <a:t>3</a:t>
            </a:r>
            <a:endParaRPr kumimoji="1" lang="ko-Kore-KR" altLang="en-US" sz="2400" dirty="0">
              <a:solidFill>
                <a:srgbClr val="F9EFF2"/>
              </a:solidFill>
              <a:latin typeface="SB AggroOTF Medium" panose="02020503020101020101" pitchFamily="18" charset="-127"/>
              <a:ea typeface="SB AggroOTF Medium" panose="020205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EAC1FE-5A97-3849-94FD-8C2EA898D3E6}"/>
              </a:ext>
            </a:extLst>
          </p:cNvPr>
          <p:cNvSpPr txBox="1"/>
          <p:nvPr/>
        </p:nvSpPr>
        <p:spPr>
          <a:xfrm>
            <a:off x="1292822" y="739591"/>
            <a:ext cx="54000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dirty="0">
                <a:solidFill>
                  <a:srgbClr val="DA86A0"/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rPr>
              <a:t>과목 과제</a:t>
            </a:r>
            <a:endParaRPr kumimoji="1" lang="ko-Kore-KR" altLang="en-US" sz="2400" dirty="0">
              <a:solidFill>
                <a:srgbClr val="DA86A0"/>
              </a:solidFill>
              <a:latin typeface="SB AggroOTF Medium" panose="02020503020101020101" pitchFamily="18" charset="-127"/>
              <a:ea typeface="SB AggroOTF Medium" panose="0202050302010102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755ABF8-1EB8-D5A2-8606-91B3F2B70144}"/>
              </a:ext>
            </a:extLst>
          </p:cNvPr>
          <p:cNvSpPr txBox="1"/>
          <p:nvPr/>
        </p:nvSpPr>
        <p:spPr>
          <a:xfrm>
            <a:off x="7638585" y="1638576"/>
            <a:ext cx="43266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ko-Kore-KR" altLang="en-US" sz="2000" dirty="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해당</a:t>
            </a:r>
            <a:r>
              <a:rPr kumimoji="1" lang="ko-KR" altLang="en-US" sz="2000" dirty="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 </a:t>
            </a:r>
            <a:r>
              <a:rPr kumimoji="1" lang="ko-Kore-KR" altLang="en-US" sz="2000" dirty="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과목</a:t>
            </a:r>
            <a:r>
              <a:rPr kumimoji="1" lang="ko-KR" altLang="en-US" sz="2000" dirty="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 과제만 업데이트</a:t>
            </a:r>
            <a:endParaRPr kumimoji="1" lang="ko-Kore-KR" altLang="en-US" sz="2000" dirty="0">
              <a:latin typeface="NanumBarunGothicOTF YetHangul" panose="02000503000000000000" pitchFamily="2" charset="-128"/>
              <a:ea typeface="NanumBarunGothicOTF YetHangul" panose="02000503000000000000" pitchFamily="2" charset="-128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0EF6BE9D-B685-332A-1146-ED7FBB1B4AEB}"/>
              </a:ext>
            </a:extLst>
          </p:cNvPr>
          <p:cNvSpPr/>
          <p:nvPr/>
        </p:nvSpPr>
        <p:spPr>
          <a:xfrm>
            <a:off x="865044" y="2206326"/>
            <a:ext cx="323386" cy="323386"/>
          </a:xfrm>
          <a:prstGeom prst="roundRect">
            <a:avLst/>
          </a:prstGeom>
          <a:solidFill>
            <a:srgbClr val="86C3D5"/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2</a:t>
            </a:r>
            <a:endParaRPr kumimoji="1" lang="ko-Kore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DB5D3AF-F8C2-2B9F-6119-2367FAB107C5}"/>
              </a:ext>
            </a:extLst>
          </p:cNvPr>
          <p:cNvSpPr txBox="1"/>
          <p:nvPr/>
        </p:nvSpPr>
        <p:spPr>
          <a:xfrm>
            <a:off x="7638585" y="2236735"/>
            <a:ext cx="43266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dirty="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2</a:t>
            </a:r>
            <a:r>
              <a:rPr kumimoji="1" lang="en-US" altLang="ko-KR" sz="2000" dirty="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.</a:t>
            </a:r>
            <a:r>
              <a:rPr kumimoji="1" lang="ko-KR" altLang="en-US" sz="2000" dirty="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 과제 목록 확인</a:t>
            </a:r>
            <a:endParaRPr kumimoji="1" lang="ko-Kore-KR" altLang="en-US" sz="2000" dirty="0">
              <a:latin typeface="NanumBarunGothicOTF YetHangul" panose="02000503000000000000" pitchFamily="2" charset="-128"/>
              <a:ea typeface="NanumBarunGothicOTF YetHangul" panose="02000503000000000000" pitchFamily="2" charset="-128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41BAAF5-7AF6-DE7A-282F-16047F720269}"/>
              </a:ext>
            </a:extLst>
          </p:cNvPr>
          <p:cNvSpPr txBox="1"/>
          <p:nvPr/>
        </p:nvSpPr>
        <p:spPr>
          <a:xfrm>
            <a:off x="7638585" y="2818208"/>
            <a:ext cx="43266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3.</a:t>
            </a:r>
            <a:r>
              <a:rPr kumimoji="1" lang="ko-KR" altLang="en-US" sz="2000" dirty="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 제출하지 않은 과제만 필터링</a:t>
            </a:r>
            <a:endParaRPr kumimoji="1" lang="en-US" altLang="ko-KR" sz="2000" dirty="0">
              <a:latin typeface="NanumBarunGothicOTF YetHangul" panose="02000503000000000000" pitchFamily="2" charset="-128"/>
              <a:ea typeface="NanumBarunGothicOTF YetHangul" panose="02000503000000000000" pitchFamily="2" charset="-128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CA28B74-3C15-7A17-8058-89A564058790}"/>
              </a:ext>
            </a:extLst>
          </p:cNvPr>
          <p:cNvSpPr txBox="1"/>
          <p:nvPr/>
        </p:nvSpPr>
        <p:spPr>
          <a:xfrm>
            <a:off x="7638585" y="3462981"/>
            <a:ext cx="4326674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4.</a:t>
            </a:r>
            <a:r>
              <a:rPr kumimoji="1" lang="ko-KR" altLang="en-US" sz="2000" dirty="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 과제 정렬 기능</a:t>
            </a:r>
            <a:endParaRPr kumimoji="1" lang="en-US" altLang="ko-KR" sz="2000" dirty="0">
              <a:latin typeface="NanumBarunGothicOTF YetHangul" panose="02000503000000000000" pitchFamily="2" charset="-128"/>
              <a:ea typeface="NanumBarunGothicOTF YetHangul" panose="02000503000000000000" pitchFamily="2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 err="1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생성순</a:t>
            </a:r>
            <a:r>
              <a:rPr kumimoji="1" lang="ko-KR" altLang="en-US" dirty="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 </a:t>
            </a:r>
            <a:r>
              <a:rPr kumimoji="1" lang="en-US" altLang="ko-KR" dirty="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:</a:t>
            </a:r>
            <a:r>
              <a:rPr kumimoji="1" lang="ko-KR" altLang="en-US" dirty="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 과제 생성 순서로 정렬 </a:t>
            </a:r>
            <a:endParaRPr kumimoji="1" lang="en-US" altLang="ko-KR" dirty="0">
              <a:latin typeface="NanumBarunGothicOTF YetHangul" panose="02000503000000000000" pitchFamily="2" charset="-128"/>
              <a:ea typeface="NanumBarunGothicOTF YetHangul" panose="02000503000000000000" pitchFamily="2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 err="1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최신순</a:t>
            </a:r>
            <a:r>
              <a:rPr kumimoji="1" lang="ko-KR" altLang="en-US" dirty="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 </a:t>
            </a:r>
            <a:r>
              <a:rPr kumimoji="1" lang="en-US" altLang="ko-KR" dirty="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:</a:t>
            </a:r>
            <a:r>
              <a:rPr kumimoji="1" lang="ko-KR" altLang="en-US" dirty="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 과제 생성 역순으로 정렬</a:t>
            </a:r>
            <a:endParaRPr kumimoji="1" lang="en-US" altLang="ko-KR" dirty="0">
              <a:latin typeface="NanumBarunGothicOTF YetHangul" panose="02000503000000000000" pitchFamily="2" charset="-128"/>
              <a:ea typeface="NanumBarunGothicOTF YetHangul" panose="02000503000000000000" pitchFamily="2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 err="1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마감순</a:t>
            </a:r>
            <a:r>
              <a:rPr kumimoji="1" lang="ko-KR" altLang="en-US" dirty="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 </a:t>
            </a:r>
            <a:r>
              <a:rPr kumimoji="1" lang="en-US" altLang="ko-KR" dirty="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:</a:t>
            </a:r>
            <a:r>
              <a:rPr kumimoji="1" lang="ko-KR" altLang="en-US" dirty="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 현재를 기준으로 마감이 되지 않은 과제를 마감시간이 얼마 남지 않은 과제순으로 정렬</a:t>
            </a:r>
            <a:endParaRPr kumimoji="1" lang="en-US" altLang="ko-KR" dirty="0">
              <a:latin typeface="NanumBarunGothicOTF YetHangul" panose="02000503000000000000" pitchFamily="2" charset="-128"/>
              <a:ea typeface="NanumBarunGothicOTF YetHangul" panose="02000503000000000000" pitchFamily="2" charset="-128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6E2E6AEF-0689-5EE7-46E6-95670FB9A963}"/>
              </a:ext>
            </a:extLst>
          </p:cNvPr>
          <p:cNvSpPr/>
          <p:nvPr/>
        </p:nvSpPr>
        <p:spPr>
          <a:xfrm>
            <a:off x="865044" y="2979883"/>
            <a:ext cx="323386" cy="323386"/>
          </a:xfrm>
          <a:prstGeom prst="roundRect">
            <a:avLst/>
          </a:prstGeom>
          <a:solidFill>
            <a:srgbClr val="86C3D5"/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3</a:t>
            </a:r>
            <a:endParaRPr kumimoji="1" lang="ko-Kore-KR" altLang="en-US" dirty="0"/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D551C151-DD0D-C85E-4F9A-77CD1483F039}"/>
              </a:ext>
            </a:extLst>
          </p:cNvPr>
          <p:cNvSpPr/>
          <p:nvPr/>
        </p:nvSpPr>
        <p:spPr>
          <a:xfrm>
            <a:off x="1042670" y="1549925"/>
            <a:ext cx="869795" cy="323166"/>
          </a:xfrm>
          <a:prstGeom prst="roundRect">
            <a:avLst/>
          </a:prstGeom>
          <a:noFill/>
          <a:ln w="38100">
            <a:solidFill>
              <a:srgbClr val="86C3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EFE16F51-C391-B1E0-62E8-6DAA30C86FBD}"/>
              </a:ext>
            </a:extLst>
          </p:cNvPr>
          <p:cNvSpPr/>
          <p:nvPr/>
        </p:nvSpPr>
        <p:spPr>
          <a:xfrm>
            <a:off x="1274160" y="1873091"/>
            <a:ext cx="6052191" cy="727289"/>
          </a:xfrm>
          <a:prstGeom prst="roundRect">
            <a:avLst/>
          </a:prstGeom>
          <a:noFill/>
          <a:ln w="38100">
            <a:solidFill>
              <a:srgbClr val="86C3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C47A2D1E-EFEE-E307-FF59-09F692158BE3}"/>
              </a:ext>
            </a:extLst>
          </p:cNvPr>
          <p:cNvSpPr/>
          <p:nvPr/>
        </p:nvSpPr>
        <p:spPr>
          <a:xfrm>
            <a:off x="1274160" y="2979883"/>
            <a:ext cx="323386" cy="323386"/>
          </a:xfrm>
          <a:prstGeom prst="roundRect">
            <a:avLst>
              <a:gd name="adj" fmla="val 22995"/>
            </a:avLst>
          </a:prstGeom>
          <a:noFill/>
          <a:ln w="38100">
            <a:solidFill>
              <a:srgbClr val="86C3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0C49929D-0CAE-566B-24D3-740D1A804CAF}"/>
              </a:ext>
            </a:extLst>
          </p:cNvPr>
          <p:cNvSpPr/>
          <p:nvPr/>
        </p:nvSpPr>
        <p:spPr>
          <a:xfrm>
            <a:off x="868756" y="3472738"/>
            <a:ext cx="323386" cy="323386"/>
          </a:xfrm>
          <a:prstGeom prst="roundRect">
            <a:avLst/>
          </a:prstGeom>
          <a:solidFill>
            <a:srgbClr val="86C3D5"/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4</a:t>
            </a:r>
            <a:endParaRPr kumimoji="1" lang="ko-Kore-KR" altLang="en-US" dirty="0"/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DC398FA8-E015-7075-4C4A-724A2C1F0C32}"/>
              </a:ext>
            </a:extLst>
          </p:cNvPr>
          <p:cNvSpPr/>
          <p:nvPr/>
        </p:nvSpPr>
        <p:spPr>
          <a:xfrm>
            <a:off x="1274160" y="3371652"/>
            <a:ext cx="6033529" cy="2701232"/>
          </a:xfrm>
          <a:prstGeom prst="roundRect">
            <a:avLst>
              <a:gd name="adj" fmla="val 4232"/>
            </a:avLst>
          </a:prstGeom>
          <a:noFill/>
          <a:ln w="38100">
            <a:solidFill>
              <a:srgbClr val="86C3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132A0EF2-F334-6EEC-6205-99C0AFFB5220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626400" y="1504800"/>
            <a:ext cx="6886800" cy="4773600"/>
          </a:xfrm>
          <a:prstGeom prst="rect">
            <a:avLst/>
          </a:prstGeom>
        </p:spPr>
      </p:pic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AE46486F-C129-F737-1B9A-1878B64B4E09}"/>
              </a:ext>
            </a:extLst>
          </p:cNvPr>
          <p:cNvSpPr/>
          <p:nvPr/>
        </p:nvSpPr>
        <p:spPr>
          <a:xfrm>
            <a:off x="1258227" y="2709713"/>
            <a:ext cx="323386" cy="323386"/>
          </a:xfrm>
          <a:prstGeom prst="roundRect">
            <a:avLst/>
          </a:prstGeom>
          <a:solidFill>
            <a:srgbClr val="86C3D5"/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/>
              <a:t>1</a:t>
            </a:r>
            <a:endParaRPr kumimoji="1" lang="ko-Kore-KR" altLang="en-US" dirty="0"/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372D3E7E-5C5D-6D15-FAC4-3835061065E1}"/>
              </a:ext>
            </a:extLst>
          </p:cNvPr>
          <p:cNvSpPr/>
          <p:nvPr/>
        </p:nvSpPr>
        <p:spPr>
          <a:xfrm>
            <a:off x="1697627" y="2709713"/>
            <a:ext cx="323386" cy="323386"/>
          </a:xfrm>
          <a:prstGeom prst="roundRect">
            <a:avLst>
              <a:gd name="adj" fmla="val 22995"/>
            </a:avLst>
          </a:prstGeom>
          <a:noFill/>
          <a:ln w="38100">
            <a:solidFill>
              <a:srgbClr val="86C3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F2591E69-C10E-6BB9-85D5-002598D4A860}"/>
              </a:ext>
            </a:extLst>
          </p:cNvPr>
          <p:cNvSpPr/>
          <p:nvPr/>
        </p:nvSpPr>
        <p:spPr>
          <a:xfrm>
            <a:off x="1150063" y="3189713"/>
            <a:ext cx="323386" cy="323386"/>
          </a:xfrm>
          <a:prstGeom prst="roundRect">
            <a:avLst/>
          </a:prstGeom>
          <a:solidFill>
            <a:srgbClr val="86C3D5"/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/>
              <a:t>2</a:t>
            </a:r>
            <a:endParaRPr kumimoji="1" lang="ko-Kore-KR" altLang="en-US" dirty="0"/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F5BDCF01-5990-F2C9-7D97-54A4ABD07CC0}"/>
              </a:ext>
            </a:extLst>
          </p:cNvPr>
          <p:cNvSpPr/>
          <p:nvPr/>
        </p:nvSpPr>
        <p:spPr>
          <a:xfrm>
            <a:off x="1581614" y="3110383"/>
            <a:ext cx="5330816" cy="3215501"/>
          </a:xfrm>
          <a:prstGeom prst="roundRect">
            <a:avLst>
              <a:gd name="adj" fmla="val 4232"/>
            </a:avLst>
          </a:prstGeom>
          <a:noFill/>
          <a:ln w="38100">
            <a:solidFill>
              <a:srgbClr val="86C3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686C7D88-DDAC-7053-F163-0547F52DE399}"/>
              </a:ext>
            </a:extLst>
          </p:cNvPr>
          <p:cNvSpPr/>
          <p:nvPr/>
        </p:nvSpPr>
        <p:spPr>
          <a:xfrm>
            <a:off x="4643684" y="2693226"/>
            <a:ext cx="323386" cy="323386"/>
          </a:xfrm>
          <a:prstGeom prst="roundRect">
            <a:avLst/>
          </a:prstGeom>
          <a:solidFill>
            <a:srgbClr val="86C3D5"/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3</a:t>
            </a:r>
            <a:endParaRPr kumimoji="1" lang="ko-Kore-KR" altLang="en-US" dirty="0"/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D27638D8-CC8A-E825-4029-8AFABAD22009}"/>
              </a:ext>
            </a:extLst>
          </p:cNvPr>
          <p:cNvSpPr/>
          <p:nvPr/>
        </p:nvSpPr>
        <p:spPr>
          <a:xfrm>
            <a:off x="5083083" y="2693226"/>
            <a:ext cx="737057" cy="323386"/>
          </a:xfrm>
          <a:prstGeom prst="roundRect">
            <a:avLst>
              <a:gd name="adj" fmla="val 22995"/>
            </a:avLst>
          </a:prstGeom>
          <a:noFill/>
          <a:ln w="38100">
            <a:solidFill>
              <a:srgbClr val="86C3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AC49794E-2BF4-93B5-320E-3B8748E9D0E6}"/>
              </a:ext>
            </a:extLst>
          </p:cNvPr>
          <p:cNvSpPr/>
          <p:nvPr/>
        </p:nvSpPr>
        <p:spPr>
          <a:xfrm>
            <a:off x="5820140" y="2693226"/>
            <a:ext cx="872761" cy="323386"/>
          </a:xfrm>
          <a:prstGeom prst="roundRect">
            <a:avLst>
              <a:gd name="adj" fmla="val 22995"/>
            </a:avLst>
          </a:prstGeom>
          <a:noFill/>
          <a:ln w="38100">
            <a:solidFill>
              <a:srgbClr val="86C3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10B641C3-66A8-168E-3138-5DBFE1FF5D41}"/>
              </a:ext>
            </a:extLst>
          </p:cNvPr>
          <p:cNvSpPr/>
          <p:nvPr/>
        </p:nvSpPr>
        <p:spPr>
          <a:xfrm>
            <a:off x="5820140" y="2313240"/>
            <a:ext cx="323386" cy="323386"/>
          </a:xfrm>
          <a:prstGeom prst="roundRect">
            <a:avLst/>
          </a:prstGeom>
          <a:solidFill>
            <a:srgbClr val="86C3D5"/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4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40319510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9" grpId="0" animBg="1"/>
      <p:bldP spid="12" grpId="0" animBg="1"/>
      <p:bldP spid="17" grpId="0" animBg="1"/>
      <p:bldP spid="17" grpId="1" animBg="1"/>
      <p:bldP spid="24" grpId="0" animBg="1"/>
      <p:bldP spid="24" grpId="1" animBg="1"/>
      <p:bldP spid="25" grpId="0" animBg="1"/>
      <p:bldP spid="25" grpId="1" animBg="1"/>
      <p:bldP spid="26" grpId="0" animBg="1"/>
      <p:bldP spid="26" grpId="1" animBg="1"/>
      <p:bldP spid="27" grpId="0" animBg="1"/>
      <p:bldP spid="2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002ED786-28D7-6910-43CA-8C60E0193C00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626400" y="1504800"/>
            <a:ext cx="6886800" cy="47736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CAA7B7E-D8BB-1A45-97A9-46C1F0FCF5F0}"/>
              </a:ext>
            </a:extLst>
          </p:cNvPr>
          <p:cNvSpPr txBox="1"/>
          <p:nvPr/>
        </p:nvSpPr>
        <p:spPr>
          <a:xfrm>
            <a:off x="1292822" y="437502"/>
            <a:ext cx="23483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1600" dirty="0">
                <a:solidFill>
                  <a:srgbClr val="DA86A0"/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rPr>
              <a:t>프로그램</a:t>
            </a:r>
            <a:r>
              <a:rPr kumimoji="1" lang="ko-KR" altLang="en-US" sz="1600" dirty="0">
                <a:solidFill>
                  <a:srgbClr val="DA86A0"/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rPr>
              <a:t> 기능</a:t>
            </a:r>
            <a:endParaRPr kumimoji="1" lang="ko-Kore-KR" altLang="en-US" sz="1600" dirty="0">
              <a:solidFill>
                <a:srgbClr val="DA86A0"/>
              </a:solidFill>
              <a:latin typeface="SB AggroOTF Medium" panose="02020503020101020101" pitchFamily="18" charset="-127"/>
              <a:ea typeface="SB AggroOTF Medium" panose="02020503020101020101" pitchFamily="18" charset="-127"/>
            </a:endParaRPr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FC62C0C9-39D1-9144-9974-8D69B73BC36F}"/>
              </a:ext>
            </a:extLst>
          </p:cNvPr>
          <p:cNvSpPr/>
          <p:nvPr/>
        </p:nvSpPr>
        <p:spPr>
          <a:xfrm>
            <a:off x="571500" y="467591"/>
            <a:ext cx="616930" cy="616930"/>
          </a:xfrm>
          <a:prstGeom prst="roundRect">
            <a:avLst/>
          </a:prstGeom>
          <a:solidFill>
            <a:srgbClr val="DA86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6B1BD3-AD84-E648-A18B-CC3BBBC89012}"/>
              </a:ext>
            </a:extLst>
          </p:cNvPr>
          <p:cNvSpPr txBox="1"/>
          <p:nvPr/>
        </p:nvSpPr>
        <p:spPr>
          <a:xfrm>
            <a:off x="625630" y="574640"/>
            <a:ext cx="529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2400" dirty="0">
                <a:solidFill>
                  <a:srgbClr val="F9EFF2"/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rPr>
              <a:t>3</a:t>
            </a:r>
            <a:endParaRPr kumimoji="1" lang="ko-Kore-KR" altLang="en-US" sz="2400" dirty="0">
              <a:solidFill>
                <a:srgbClr val="F9EFF2"/>
              </a:solidFill>
              <a:latin typeface="SB AggroOTF Medium" panose="02020503020101020101" pitchFamily="18" charset="-127"/>
              <a:ea typeface="SB AggroOTF Medium" panose="020205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EAC1FE-5A97-3849-94FD-8C2EA898D3E6}"/>
              </a:ext>
            </a:extLst>
          </p:cNvPr>
          <p:cNvSpPr txBox="1"/>
          <p:nvPr/>
        </p:nvSpPr>
        <p:spPr>
          <a:xfrm>
            <a:off x="1292822" y="739591"/>
            <a:ext cx="54000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dirty="0">
                <a:solidFill>
                  <a:srgbClr val="DA86A0"/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rPr>
              <a:t>과제 자료실</a:t>
            </a:r>
            <a:endParaRPr kumimoji="1" lang="ko-Kore-KR" altLang="en-US" sz="2400" dirty="0">
              <a:solidFill>
                <a:srgbClr val="DA86A0"/>
              </a:solidFill>
              <a:latin typeface="SB AggroOTF Medium" panose="02020503020101020101" pitchFamily="18" charset="-127"/>
              <a:ea typeface="SB AggroOTF Medium" panose="0202050302010102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755ABF8-1EB8-D5A2-8606-91B3F2B70144}"/>
              </a:ext>
            </a:extLst>
          </p:cNvPr>
          <p:cNvSpPr txBox="1"/>
          <p:nvPr/>
        </p:nvSpPr>
        <p:spPr>
          <a:xfrm>
            <a:off x="7638585" y="1638576"/>
            <a:ext cx="43266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1.</a:t>
            </a:r>
            <a:r>
              <a:rPr kumimoji="1" lang="ko-KR" altLang="en-US" sz="2000" dirty="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 </a:t>
            </a:r>
            <a:r>
              <a:rPr kumimoji="1" lang="ko-Kore-KR" altLang="en-US" sz="2000" dirty="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해당</a:t>
            </a:r>
            <a:r>
              <a:rPr kumimoji="1" lang="ko-KR" altLang="en-US" sz="2000" dirty="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 과목의 자료실</a:t>
            </a:r>
            <a:r>
              <a:rPr kumimoji="1" lang="en-US" altLang="ko-KR" sz="2000" dirty="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,</a:t>
            </a:r>
            <a:r>
              <a:rPr kumimoji="1" lang="ko-KR" altLang="en-US" sz="2000" dirty="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 강의 컨텐츠 업데이트</a:t>
            </a:r>
            <a:endParaRPr kumimoji="1" lang="ko-Kore-KR" altLang="en-US" sz="2000" dirty="0">
              <a:latin typeface="NanumBarunGothicOTF YetHangul" panose="02000503000000000000" pitchFamily="2" charset="-128"/>
              <a:ea typeface="NanumBarunGothicOTF YetHangul" panose="02000503000000000000" pitchFamily="2" charset="-128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C29A33A6-05A0-EEE4-376F-374EF7550471}"/>
              </a:ext>
            </a:extLst>
          </p:cNvPr>
          <p:cNvSpPr/>
          <p:nvPr/>
        </p:nvSpPr>
        <p:spPr>
          <a:xfrm>
            <a:off x="5371999" y="2778158"/>
            <a:ext cx="323386" cy="323386"/>
          </a:xfrm>
          <a:prstGeom prst="roundRect">
            <a:avLst/>
          </a:prstGeom>
          <a:solidFill>
            <a:srgbClr val="86C3D5"/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4</a:t>
            </a:r>
            <a:endParaRPr kumimoji="1" lang="ko-Kore-KR" altLang="en-US" dirty="0"/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0EF6BE9D-B685-332A-1146-ED7FBB1B4AEB}"/>
              </a:ext>
            </a:extLst>
          </p:cNvPr>
          <p:cNvSpPr/>
          <p:nvPr/>
        </p:nvSpPr>
        <p:spPr>
          <a:xfrm>
            <a:off x="2016338" y="2396074"/>
            <a:ext cx="323386" cy="323386"/>
          </a:xfrm>
          <a:prstGeom prst="roundRect">
            <a:avLst/>
          </a:prstGeom>
          <a:solidFill>
            <a:srgbClr val="86C3D5"/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3</a:t>
            </a:r>
            <a:endParaRPr kumimoji="1" lang="ko-Kore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DB5D3AF-F8C2-2B9F-6119-2367FAB107C5}"/>
              </a:ext>
            </a:extLst>
          </p:cNvPr>
          <p:cNvSpPr txBox="1"/>
          <p:nvPr/>
        </p:nvSpPr>
        <p:spPr>
          <a:xfrm>
            <a:off x="7638585" y="2557767"/>
            <a:ext cx="43266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dirty="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2</a:t>
            </a:r>
            <a:r>
              <a:rPr kumimoji="1" lang="en-US" altLang="ko-KR" sz="2000" dirty="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.</a:t>
            </a:r>
            <a:r>
              <a:rPr kumimoji="1" lang="ko-KR" altLang="en-US" sz="2000" dirty="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 자료실</a:t>
            </a:r>
            <a:r>
              <a:rPr kumimoji="1" lang="en-US" altLang="ko-KR" sz="2000" dirty="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,</a:t>
            </a:r>
            <a:r>
              <a:rPr kumimoji="1" lang="ko-KR" altLang="en-US" sz="2000" dirty="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 강의 컨텐츠 중 파일 형태의 항목 확인</a:t>
            </a:r>
            <a:endParaRPr kumimoji="1" lang="ko-Kore-KR" altLang="en-US" sz="2000" dirty="0">
              <a:latin typeface="NanumBarunGothicOTF YetHangul" panose="02000503000000000000" pitchFamily="2" charset="-128"/>
              <a:ea typeface="NanumBarunGothicOTF YetHangul" panose="02000503000000000000" pitchFamily="2" charset="-128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41BAAF5-7AF6-DE7A-282F-16047F720269}"/>
              </a:ext>
            </a:extLst>
          </p:cNvPr>
          <p:cNvSpPr txBox="1"/>
          <p:nvPr/>
        </p:nvSpPr>
        <p:spPr>
          <a:xfrm>
            <a:off x="7638585" y="3476958"/>
            <a:ext cx="43266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3.</a:t>
            </a:r>
            <a:r>
              <a:rPr kumimoji="1" lang="ko-KR" altLang="en-US" sz="2000" dirty="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 전체</a:t>
            </a:r>
            <a:r>
              <a:rPr kumimoji="1" lang="en-US" altLang="ko-KR" sz="2000" dirty="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,</a:t>
            </a:r>
            <a:r>
              <a:rPr kumimoji="1" lang="ko-KR" altLang="en-US" sz="2000" dirty="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 자료실</a:t>
            </a:r>
            <a:r>
              <a:rPr kumimoji="1" lang="en-US" altLang="ko-KR" sz="2000" dirty="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,</a:t>
            </a:r>
            <a:r>
              <a:rPr kumimoji="1" lang="ko-KR" altLang="en-US" sz="2000" dirty="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 강의 컨텐츠 항목으로 분류</a:t>
            </a:r>
            <a:endParaRPr kumimoji="1" lang="en-US" altLang="ko-KR" sz="2000" dirty="0">
              <a:latin typeface="NanumBarunGothicOTF YetHangul" panose="02000503000000000000" pitchFamily="2" charset="-128"/>
              <a:ea typeface="NanumBarunGothicOTF YetHangul" panose="02000503000000000000" pitchFamily="2" charset="-128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CA28B74-3C15-7A17-8058-89A564058790}"/>
              </a:ext>
            </a:extLst>
          </p:cNvPr>
          <p:cNvSpPr txBox="1"/>
          <p:nvPr/>
        </p:nvSpPr>
        <p:spPr>
          <a:xfrm>
            <a:off x="7638585" y="4396149"/>
            <a:ext cx="43266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4.</a:t>
            </a:r>
            <a:r>
              <a:rPr kumimoji="1" lang="ko-KR" altLang="en-US" sz="2000" dirty="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 여러 파일을 한번에 확인 할 수 있는 기능</a:t>
            </a:r>
            <a:endParaRPr kumimoji="1" lang="en-US" altLang="ko-KR" sz="2000" dirty="0">
              <a:latin typeface="NanumBarunGothicOTF YetHangul" panose="02000503000000000000" pitchFamily="2" charset="-128"/>
              <a:ea typeface="NanumBarunGothicOTF YetHangul" panose="02000503000000000000" pitchFamily="2" charset="-128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6E2E6AEF-0689-5EE7-46E6-95670FB9A963}"/>
              </a:ext>
            </a:extLst>
          </p:cNvPr>
          <p:cNvSpPr/>
          <p:nvPr/>
        </p:nvSpPr>
        <p:spPr>
          <a:xfrm>
            <a:off x="1238613" y="2809466"/>
            <a:ext cx="323386" cy="323386"/>
          </a:xfrm>
          <a:prstGeom prst="roundRect">
            <a:avLst/>
          </a:prstGeom>
          <a:solidFill>
            <a:srgbClr val="86C3D5"/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1</a:t>
            </a:r>
            <a:endParaRPr kumimoji="1" lang="ko-Kore-KR" altLang="en-US" dirty="0"/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D551C151-DD0D-C85E-4F9A-77CD1483F039}"/>
              </a:ext>
            </a:extLst>
          </p:cNvPr>
          <p:cNvSpPr/>
          <p:nvPr/>
        </p:nvSpPr>
        <p:spPr>
          <a:xfrm>
            <a:off x="1971115" y="2803427"/>
            <a:ext cx="1381685" cy="323166"/>
          </a:xfrm>
          <a:prstGeom prst="roundRect">
            <a:avLst/>
          </a:prstGeom>
          <a:noFill/>
          <a:ln w="38100">
            <a:solidFill>
              <a:srgbClr val="86C3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C47A2D1E-EFEE-E307-FF59-09F692158BE3}"/>
              </a:ext>
            </a:extLst>
          </p:cNvPr>
          <p:cNvSpPr/>
          <p:nvPr/>
        </p:nvSpPr>
        <p:spPr>
          <a:xfrm>
            <a:off x="1721299" y="2809466"/>
            <a:ext cx="323386" cy="323386"/>
          </a:xfrm>
          <a:prstGeom prst="roundRect">
            <a:avLst>
              <a:gd name="adj" fmla="val 22995"/>
            </a:avLst>
          </a:prstGeom>
          <a:noFill/>
          <a:ln w="38100">
            <a:solidFill>
              <a:srgbClr val="86C3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0C49929D-0CAE-566B-24D3-740D1A804CAF}"/>
              </a:ext>
            </a:extLst>
          </p:cNvPr>
          <p:cNvSpPr/>
          <p:nvPr/>
        </p:nvSpPr>
        <p:spPr>
          <a:xfrm>
            <a:off x="1222767" y="3288494"/>
            <a:ext cx="323386" cy="323386"/>
          </a:xfrm>
          <a:prstGeom prst="roundRect">
            <a:avLst/>
          </a:prstGeom>
          <a:solidFill>
            <a:srgbClr val="86C3D5"/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2</a:t>
            </a:r>
            <a:endParaRPr kumimoji="1" lang="ko-Kore-KR" altLang="en-US" dirty="0"/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DC398FA8-E015-7075-4C4A-724A2C1F0C32}"/>
              </a:ext>
            </a:extLst>
          </p:cNvPr>
          <p:cNvSpPr/>
          <p:nvPr/>
        </p:nvSpPr>
        <p:spPr>
          <a:xfrm>
            <a:off x="1647730" y="3185510"/>
            <a:ext cx="5188500" cy="3095181"/>
          </a:xfrm>
          <a:prstGeom prst="roundRect">
            <a:avLst>
              <a:gd name="adj" fmla="val 4232"/>
            </a:avLst>
          </a:prstGeom>
          <a:noFill/>
          <a:ln w="38100">
            <a:solidFill>
              <a:srgbClr val="86C3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F0C1A1F-2D67-B5F8-6CB5-01FFEE5301C4}"/>
              </a:ext>
            </a:extLst>
          </p:cNvPr>
          <p:cNvSpPr/>
          <p:nvPr/>
        </p:nvSpPr>
        <p:spPr>
          <a:xfrm>
            <a:off x="5781115" y="2785838"/>
            <a:ext cx="911785" cy="323166"/>
          </a:xfrm>
          <a:prstGeom prst="roundRect">
            <a:avLst/>
          </a:prstGeom>
          <a:noFill/>
          <a:ln w="38100">
            <a:solidFill>
              <a:srgbClr val="86C3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0170729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3" grpId="1" animBg="1"/>
      <p:bldP spid="14" grpId="0"/>
      <p:bldP spid="15" grpId="0"/>
      <p:bldP spid="16" grpId="0"/>
      <p:bldP spid="18" grpId="0" animBg="1"/>
      <p:bldP spid="19" grpId="0" animBg="1"/>
      <p:bldP spid="19" grpId="1" animBg="1"/>
      <p:bldP spid="21" grpId="0" animBg="1"/>
      <p:bldP spid="22" grpId="0" animBg="1"/>
      <p:bldP spid="22" grpId="1" animBg="1"/>
      <p:bldP spid="23" grpId="0" animBg="1"/>
      <p:bldP spid="23" grpId="1" animBg="1"/>
      <p:bldP spid="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CAA7B7E-D8BB-1A45-97A9-46C1F0FCF5F0}"/>
              </a:ext>
            </a:extLst>
          </p:cNvPr>
          <p:cNvSpPr txBox="1"/>
          <p:nvPr/>
        </p:nvSpPr>
        <p:spPr>
          <a:xfrm>
            <a:off x="675409" y="457200"/>
            <a:ext cx="23483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3200" dirty="0">
                <a:solidFill>
                  <a:srgbClr val="86C3D5"/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rPr>
              <a:t>Index</a:t>
            </a:r>
            <a:endParaRPr kumimoji="1" lang="ko-Kore-KR" altLang="en-US" sz="3200" dirty="0">
              <a:solidFill>
                <a:srgbClr val="86C3D5"/>
              </a:solidFill>
              <a:latin typeface="SB AggroOTF Medium" panose="02020503020101020101" pitchFamily="18" charset="-127"/>
              <a:ea typeface="SB AggroOTF Medium" panose="02020503020101020101" pitchFamily="18" charset="-127"/>
            </a:endParaRPr>
          </a:p>
        </p:txBody>
      </p:sp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B03A00BE-B0EA-4D49-AA8B-910056E6DD7F}"/>
              </a:ext>
            </a:extLst>
          </p:cNvPr>
          <p:cNvCxnSpPr>
            <a:cxnSpLocks/>
          </p:cNvCxnSpPr>
          <p:nvPr/>
        </p:nvCxnSpPr>
        <p:spPr>
          <a:xfrm>
            <a:off x="746931" y="1129209"/>
            <a:ext cx="5322175" cy="0"/>
          </a:xfrm>
          <a:prstGeom prst="line">
            <a:avLst/>
          </a:prstGeom>
          <a:ln w="25400">
            <a:solidFill>
              <a:srgbClr val="86C3D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E07A302-4FF8-C1A1-B0BE-87E659F64427}"/>
              </a:ext>
            </a:extLst>
          </p:cNvPr>
          <p:cNvSpPr txBox="1"/>
          <p:nvPr/>
        </p:nvSpPr>
        <p:spPr>
          <a:xfrm>
            <a:off x="746931" y="1483659"/>
            <a:ext cx="499496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1. Intro</a:t>
            </a:r>
          </a:p>
          <a:p>
            <a:r>
              <a:rPr kumimoji="1" lang="en-US" altLang="ko-Kore-KR" sz="2400" dirty="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    </a:t>
            </a:r>
            <a:r>
              <a:rPr kumimoji="1" lang="en-US" altLang="ko-Kore-KR" dirty="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- Objective &amp; Motivation</a:t>
            </a:r>
          </a:p>
          <a:p>
            <a:r>
              <a:rPr kumimoji="1" lang="en-US" altLang="ko-Kore-KR" dirty="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     - Project Progress</a:t>
            </a:r>
          </a:p>
          <a:p>
            <a:r>
              <a:rPr kumimoji="1" lang="en-US" altLang="ko-Kore-KR" dirty="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     - Role</a:t>
            </a:r>
            <a:endParaRPr kumimoji="1" lang="ko-Kore-KR" altLang="en-US" dirty="0">
              <a:latin typeface="NanumBarunGothicOTF YetHangul" panose="02000503000000000000" pitchFamily="2" charset="-128"/>
              <a:ea typeface="NanumBarunGothicOTF YetHangul" panose="02000503000000000000" pitchFamily="2" charset="-128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5FAF89F-68C2-CBEF-1022-D7ACE006EAB4}"/>
              </a:ext>
            </a:extLst>
          </p:cNvPr>
          <p:cNvSpPr txBox="1"/>
          <p:nvPr/>
        </p:nvSpPr>
        <p:spPr>
          <a:xfrm>
            <a:off x="746932" y="3007567"/>
            <a:ext cx="499496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400" dirty="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2. Final Design</a:t>
            </a:r>
            <a:endParaRPr kumimoji="1" lang="en-US" altLang="ko-KR" sz="2400" dirty="0">
              <a:latin typeface="NanumBarunGothicOTF YetHangul" panose="02000503000000000000" pitchFamily="2" charset="-128"/>
              <a:ea typeface="NanumBarunGothicOTF YetHangul" panose="02000503000000000000" pitchFamily="2" charset="-128"/>
            </a:endParaRPr>
          </a:p>
          <a:p>
            <a:r>
              <a:rPr kumimoji="1" lang="ko-KR" altLang="en-US" dirty="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       </a:t>
            </a:r>
            <a:r>
              <a:rPr kumimoji="1" lang="en-US" altLang="ko-KR" dirty="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- Demo</a:t>
            </a:r>
          </a:p>
          <a:p>
            <a:r>
              <a:rPr kumimoji="1" lang="en-US" altLang="ko-Kore-KR" dirty="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       - </a:t>
            </a:r>
            <a:r>
              <a:rPr kumimoji="1" lang="ko-Kore-KR" altLang="en-US" dirty="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기능</a:t>
            </a:r>
            <a:r>
              <a:rPr kumimoji="1" lang="ko-KR" altLang="en-US" dirty="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 소개</a:t>
            </a:r>
            <a:endParaRPr kumimoji="1" lang="ko-Kore-KR" altLang="en-US" dirty="0">
              <a:latin typeface="NanumBarunGothicOTF YetHangul" panose="02000503000000000000" pitchFamily="2" charset="-128"/>
              <a:ea typeface="NanumBarunGothicOTF YetHangul" panose="02000503000000000000" pitchFamily="2" charset="-128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D6B8A28-BF51-12C5-CB1B-E1A958E9DD7E}"/>
              </a:ext>
            </a:extLst>
          </p:cNvPr>
          <p:cNvSpPr txBox="1"/>
          <p:nvPr/>
        </p:nvSpPr>
        <p:spPr>
          <a:xfrm>
            <a:off x="746931" y="4115579"/>
            <a:ext cx="808778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400" dirty="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3. Challenge &amp; Limitation</a:t>
            </a:r>
          </a:p>
          <a:p>
            <a:r>
              <a:rPr kumimoji="1" lang="en-US" altLang="ko-Kore-KR" dirty="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       - Challenge</a:t>
            </a:r>
          </a:p>
          <a:p>
            <a:r>
              <a:rPr kumimoji="1" lang="en-US" altLang="ko-Kore-KR" dirty="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       - Limitation</a:t>
            </a:r>
            <a:endParaRPr kumimoji="1" lang="ko-Kore-KR" altLang="en-US" dirty="0">
              <a:latin typeface="NanumBarunGothicOTF YetHangul" panose="02000503000000000000" pitchFamily="2" charset="-128"/>
              <a:ea typeface="NanumBarunGothicOTF YetHangul" panose="02000503000000000000" pitchFamily="2" charset="-128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D854BB65-79FB-D0B7-D855-8B0309A8812F}"/>
              </a:ext>
            </a:extLst>
          </p:cNvPr>
          <p:cNvSpPr/>
          <p:nvPr/>
        </p:nvSpPr>
        <p:spPr>
          <a:xfrm>
            <a:off x="9699193" y="1063468"/>
            <a:ext cx="3865282" cy="3865282"/>
          </a:xfrm>
          <a:prstGeom prst="ellipse">
            <a:avLst/>
          </a:prstGeom>
          <a:noFill/>
          <a:ln w="254000">
            <a:solidFill>
              <a:srgbClr val="86C3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69B76AF9-2C37-27F3-86E2-C822E4FDD6EF}"/>
              </a:ext>
            </a:extLst>
          </p:cNvPr>
          <p:cNvSpPr/>
          <p:nvPr/>
        </p:nvSpPr>
        <p:spPr>
          <a:xfrm>
            <a:off x="8242300" y="3549134"/>
            <a:ext cx="4676520" cy="4676520"/>
          </a:xfrm>
          <a:prstGeom prst="ellipse">
            <a:avLst/>
          </a:prstGeom>
          <a:noFill/>
          <a:ln w="254000">
            <a:solidFill>
              <a:srgbClr val="86C3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E5DF12C-13AB-016F-8150-33CE6343DEB6}"/>
              </a:ext>
            </a:extLst>
          </p:cNvPr>
          <p:cNvSpPr txBox="1"/>
          <p:nvPr/>
        </p:nvSpPr>
        <p:spPr>
          <a:xfrm>
            <a:off x="746931" y="5270155"/>
            <a:ext cx="808778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4</a:t>
            </a:r>
            <a:r>
              <a:rPr kumimoji="1" lang="en-US" altLang="ko-Kore-KR" sz="2400" dirty="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. </a:t>
            </a:r>
            <a:r>
              <a:rPr kumimoji="1" lang="en-US" altLang="ko-KR" sz="2400" dirty="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Evaluations</a:t>
            </a:r>
          </a:p>
          <a:p>
            <a:r>
              <a:rPr kumimoji="1" lang="en-US" altLang="ko-Kore-KR" dirty="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      - Evaluation</a:t>
            </a:r>
          </a:p>
          <a:p>
            <a:r>
              <a:rPr kumimoji="1" lang="en-US" altLang="ko-Kore-KR" dirty="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      - Future work</a:t>
            </a:r>
          </a:p>
          <a:p>
            <a:endParaRPr kumimoji="1" lang="ko-Kore-KR" altLang="en-US" dirty="0">
              <a:latin typeface="NanumBarunGothicOTF YetHangul" panose="02000503000000000000" pitchFamily="2" charset="-128"/>
              <a:ea typeface="NanumBarunGothicOTF YetHangul" panose="02000503000000000000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524025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E0CB4661-15E9-DE8A-5B99-1200B4B15DEF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625630" y="1504800"/>
            <a:ext cx="6886800" cy="47736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CAA7B7E-D8BB-1A45-97A9-46C1F0FCF5F0}"/>
              </a:ext>
            </a:extLst>
          </p:cNvPr>
          <p:cNvSpPr txBox="1"/>
          <p:nvPr/>
        </p:nvSpPr>
        <p:spPr>
          <a:xfrm>
            <a:off x="1292822" y="437502"/>
            <a:ext cx="23483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1600" dirty="0">
                <a:solidFill>
                  <a:srgbClr val="DA86A0"/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rPr>
              <a:t>프로그램</a:t>
            </a:r>
            <a:r>
              <a:rPr kumimoji="1" lang="ko-KR" altLang="en-US" sz="1600" dirty="0">
                <a:solidFill>
                  <a:srgbClr val="DA86A0"/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rPr>
              <a:t> 기능</a:t>
            </a:r>
            <a:endParaRPr kumimoji="1" lang="ko-Kore-KR" altLang="en-US" sz="1600" dirty="0">
              <a:solidFill>
                <a:srgbClr val="DA86A0"/>
              </a:solidFill>
              <a:latin typeface="SB AggroOTF Medium" panose="02020503020101020101" pitchFamily="18" charset="-127"/>
              <a:ea typeface="SB AggroOTF Medium" panose="02020503020101020101" pitchFamily="18" charset="-127"/>
            </a:endParaRPr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FC62C0C9-39D1-9144-9974-8D69B73BC36F}"/>
              </a:ext>
            </a:extLst>
          </p:cNvPr>
          <p:cNvSpPr/>
          <p:nvPr/>
        </p:nvSpPr>
        <p:spPr>
          <a:xfrm>
            <a:off x="571500" y="467591"/>
            <a:ext cx="616930" cy="616930"/>
          </a:xfrm>
          <a:prstGeom prst="roundRect">
            <a:avLst/>
          </a:prstGeom>
          <a:solidFill>
            <a:srgbClr val="DA86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6B1BD3-AD84-E648-A18B-CC3BBBC89012}"/>
              </a:ext>
            </a:extLst>
          </p:cNvPr>
          <p:cNvSpPr txBox="1"/>
          <p:nvPr/>
        </p:nvSpPr>
        <p:spPr>
          <a:xfrm>
            <a:off x="625630" y="574640"/>
            <a:ext cx="529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2400" dirty="0">
                <a:solidFill>
                  <a:srgbClr val="F9EFF2"/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rPr>
              <a:t>3</a:t>
            </a:r>
            <a:endParaRPr kumimoji="1" lang="ko-Kore-KR" altLang="en-US" sz="2400" dirty="0">
              <a:solidFill>
                <a:srgbClr val="F9EFF2"/>
              </a:solidFill>
              <a:latin typeface="SB AggroOTF Medium" panose="02020503020101020101" pitchFamily="18" charset="-127"/>
              <a:ea typeface="SB AggroOTF Medium" panose="020205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EAC1FE-5A97-3849-94FD-8C2EA898D3E6}"/>
              </a:ext>
            </a:extLst>
          </p:cNvPr>
          <p:cNvSpPr txBox="1"/>
          <p:nvPr/>
        </p:nvSpPr>
        <p:spPr>
          <a:xfrm>
            <a:off x="1292822" y="739591"/>
            <a:ext cx="54000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dirty="0">
                <a:solidFill>
                  <a:srgbClr val="DA86A0"/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rPr>
              <a:t>과제 자료실</a:t>
            </a:r>
            <a:endParaRPr kumimoji="1" lang="ko-Kore-KR" altLang="en-US" sz="2400" dirty="0">
              <a:solidFill>
                <a:srgbClr val="DA86A0"/>
              </a:solidFill>
              <a:latin typeface="SB AggroOTF Medium" panose="02020503020101020101" pitchFamily="18" charset="-127"/>
              <a:ea typeface="SB AggroOTF Medium" panose="0202050302010102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755ABF8-1EB8-D5A2-8606-91B3F2B70144}"/>
              </a:ext>
            </a:extLst>
          </p:cNvPr>
          <p:cNvSpPr txBox="1"/>
          <p:nvPr/>
        </p:nvSpPr>
        <p:spPr>
          <a:xfrm>
            <a:off x="7638585" y="1638576"/>
            <a:ext cx="43266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ko-Kore-KR" altLang="en-US" sz="2000" dirty="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보고</a:t>
            </a:r>
            <a:r>
              <a:rPr kumimoji="1" lang="ko-KR" altLang="en-US" sz="2000" dirty="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 싶은 자료 선택</a:t>
            </a:r>
            <a:endParaRPr kumimoji="1" lang="ko-Kore-KR" altLang="en-US" sz="2000" dirty="0">
              <a:latin typeface="NanumBarunGothicOTF YetHangul" panose="02000503000000000000" pitchFamily="2" charset="-128"/>
              <a:ea typeface="NanumBarunGothicOTF YetHangul" panose="02000503000000000000" pitchFamily="2" charset="-128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C29A33A6-05A0-EEE4-376F-374EF7550471}"/>
              </a:ext>
            </a:extLst>
          </p:cNvPr>
          <p:cNvSpPr/>
          <p:nvPr/>
        </p:nvSpPr>
        <p:spPr>
          <a:xfrm>
            <a:off x="5371999" y="2766728"/>
            <a:ext cx="323386" cy="323386"/>
          </a:xfrm>
          <a:prstGeom prst="roundRect">
            <a:avLst/>
          </a:prstGeom>
          <a:solidFill>
            <a:srgbClr val="86C3D5"/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2</a:t>
            </a:r>
            <a:endParaRPr kumimoji="1" lang="ko-Kore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DB5D3AF-F8C2-2B9F-6119-2367FAB107C5}"/>
              </a:ext>
            </a:extLst>
          </p:cNvPr>
          <p:cNvSpPr txBox="1"/>
          <p:nvPr/>
        </p:nvSpPr>
        <p:spPr>
          <a:xfrm>
            <a:off x="7638585" y="2428352"/>
            <a:ext cx="43266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dirty="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2</a:t>
            </a:r>
            <a:r>
              <a:rPr kumimoji="1" lang="en-US" altLang="ko-KR" sz="2000" dirty="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.</a:t>
            </a:r>
            <a:r>
              <a:rPr kumimoji="1" lang="ko-KR" altLang="en-US" sz="2000" dirty="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 전체 선택 </a:t>
            </a:r>
            <a:r>
              <a:rPr kumimoji="1" lang="en-US" altLang="ko-KR" sz="2000" dirty="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/</a:t>
            </a:r>
            <a:r>
              <a:rPr kumimoji="1" lang="ko-KR" altLang="en-US" sz="2000" dirty="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 해제 기능</a:t>
            </a:r>
            <a:endParaRPr kumimoji="1" lang="ko-Kore-KR" altLang="en-US" sz="2000" dirty="0">
              <a:latin typeface="NanumBarunGothicOTF YetHangul" panose="02000503000000000000" pitchFamily="2" charset="-128"/>
              <a:ea typeface="NanumBarunGothicOTF YetHangul" panose="02000503000000000000" pitchFamily="2" charset="-128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41BAAF5-7AF6-DE7A-282F-16047F720269}"/>
              </a:ext>
            </a:extLst>
          </p:cNvPr>
          <p:cNvSpPr txBox="1"/>
          <p:nvPr/>
        </p:nvSpPr>
        <p:spPr>
          <a:xfrm>
            <a:off x="7638585" y="3228945"/>
            <a:ext cx="43266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3.</a:t>
            </a:r>
            <a:r>
              <a:rPr kumimoji="1" lang="ko-KR" altLang="en-US" sz="2000" dirty="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 여러 파일 열람 및 취소 버튼</a:t>
            </a:r>
            <a:endParaRPr kumimoji="1" lang="en-US" altLang="ko-KR" sz="2000" dirty="0">
              <a:latin typeface="NanumBarunGothicOTF YetHangul" panose="02000503000000000000" pitchFamily="2" charset="-128"/>
              <a:ea typeface="NanumBarunGothicOTF YetHangul" panose="02000503000000000000" pitchFamily="2" charset="-128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6E2E6AEF-0689-5EE7-46E6-95670FB9A963}"/>
              </a:ext>
            </a:extLst>
          </p:cNvPr>
          <p:cNvSpPr/>
          <p:nvPr/>
        </p:nvSpPr>
        <p:spPr>
          <a:xfrm>
            <a:off x="1261267" y="3170998"/>
            <a:ext cx="323386" cy="323386"/>
          </a:xfrm>
          <a:prstGeom prst="roundRect">
            <a:avLst/>
          </a:prstGeom>
          <a:solidFill>
            <a:srgbClr val="86C3D5"/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1</a:t>
            </a:r>
            <a:endParaRPr kumimoji="1" lang="ko-Kore-KR" altLang="en-US" dirty="0"/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DC398FA8-E015-7075-4C4A-724A2C1F0C32}"/>
              </a:ext>
            </a:extLst>
          </p:cNvPr>
          <p:cNvSpPr/>
          <p:nvPr/>
        </p:nvSpPr>
        <p:spPr>
          <a:xfrm>
            <a:off x="1647730" y="3174080"/>
            <a:ext cx="368608" cy="3095181"/>
          </a:xfrm>
          <a:prstGeom prst="roundRect">
            <a:avLst>
              <a:gd name="adj" fmla="val 4232"/>
            </a:avLst>
          </a:prstGeom>
          <a:noFill/>
          <a:ln w="38100">
            <a:solidFill>
              <a:srgbClr val="86C3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F0C1A1F-2D67-B5F8-6CB5-01FFEE5301C4}"/>
              </a:ext>
            </a:extLst>
          </p:cNvPr>
          <p:cNvSpPr/>
          <p:nvPr/>
        </p:nvSpPr>
        <p:spPr>
          <a:xfrm>
            <a:off x="5781115" y="2774408"/>
            <a:ext cx="527253" cy="323166"/>
          </a:xfrm>
          <a:prstGeom prst="roundRect">
            <a:avLst/>
          </a:prstGeom>
          <a:noFill/>
          <a:ln w="38100">
            <a:solidFill>
              <a:srgbClr val="86C3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82CA843B-3232-E83E-A217-AE87278BB278}"/>
              </a:ext>
            </a:extLst>
          </p:cNvPr>
          <p:cNvSpPr/>
          <p:nvPr/>
        </p:nvSpPr>
        <p:spPr>
          <a:xfrm>
            <a:off x="6323346" y="2766728"/>
            <a:ext cx="408086" cy="323166"/>
          </a:xfrm>
          <a:prstGeom prst="roundRect">
            <a:avLst/>
          </a:prstGeom>
          <a:noFill/>
          <a:ln w="38100">
            <a:solidFill>
              <a:srgbClr val="86C3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640E0A3D-551D-0919-6D2C-BBA9FF303B73}"/>
              </a:ext>
            </a:extLst>
          </p:cNvPr>
          <p:cNvSpPr/>
          <p:nvPr/>
        </p:nvSpPr>
        <p:spPr>
          <a:xfrm>
            <a:off x="6308368" y="2380117"/>
            <a:ext cx="323386" cy="323386"/>
          </a:xfrm>
          <a:prstGeom prst="roundRect">
            <a:avLst/>
          </a:prstGeom>
          <a:solidFill>
            <a:srgbClr val="86C3D5"/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3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9942127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4" grpId="0"/>
      <p:bldP spid="15" grpId="0"/>
      <p:bldP spid="18" grpId="0" animBg="1"/>
      <p:bldP spid="23" grpId="0" animBg="1"/>
      <p:bldP spid="9" grpId="0" animBg="1"/>
      <p:bldP spid="9" grpId="1" animBg="1"/>
      <p:bldP spid="3" grpId="0" animBg="1"/>
      <p:bldP spid="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6C3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43BC4D47-78D5-8945-8243-4AB46C93B72E}"/>
              </a:ext>
            </a:extLst>
          </p:cNvPr>
          <p:cNvGrpSpPr/>
          <p:nvPr/>
        </p:nvGrpSpPr>
        <p:grpSpPr>
          <a:xfrm>
            <a:off x="3217282" y="2918460"/>
            <a:ext cx="5861032" cy="1685077"/>
            <a:chOff x="3240868" y="3135340"/>
            <a:chExt cx="5861032" cy="1685077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04F6CC8-0202-9148-A092-1E2722E714EA}"/>
                </a:ext>
              </a:extLst>
            </p:cNvPr>
            <p:cNvSpPr txBox="1"/>
            <p:nvPr/>
          </p:nvSpPr>
          <p:spPr>
            <a:xfrm>
              <a:off x="3275885" y="3135340"/>
              <a:ext cx="5826015" cy="16850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kumimoji="1" lang="en-US" altLang="ko-KR" sz="3600" dirty="0">
                  <a:solidFill>
                    <a:srgbClr val="DA86A0"/>
                  </a:solidFill>
                  <a:latin typeface="SB AggroOTF Medium" panose="02020503020101020101" pitchFamily="18" charset="-127"/>
                  <a:ea typeface="SB AggroOTF Medium" panose="02020503020101020101" pitchFamily="18" charset="-127"/>
                </a:rPr>
                <a:t>Challenge &amp; Limitation</a:t>
              </a:r>
              <a:endParaRPr kumimoji="1" lang="ko-Kore-KR" altLang="en-US" sz="3600" dirty="0">
                <a:solidFill>
                  <a:srgbClr val="DA86A0"/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BE36FCC-9FD9-0F47-A174-B13DEF39AC83}"/>
                </a:ext>
              </a:extLst>
            </p:cNvPr>
            <p:cNvSpPr txBox="1"/>
            <p:nvPr/>
          </p:nvSpPr>
          <p:spPr>
            <a:xfrm>
              <a:off x="3240868" y="3135340"/>
              <a:ext cx="5826015" cy="16850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kumimoji="1" lang="en-US" altLang="ko-Kore-KR" sz="3600" dirty="0">
                  <a:solidFill>
                    <a:schemeClr val="bg1">
                      <a:lumMod val="95000"/>
                    </a:schemeClr>
                  </a:solidFill>
                  <a:latin typeface="SB AggroOTF Medium" panose="02020503020101020101" pitchFamily="18" charset="-127"/>
                  <a:ea typeface="SB AggroOTF Medium" panose="02020503020101020101" pitchFamily="18" charset="-127"/>
                </a:rPr>
                <a:t>Challenge &amp; Limitation</a:t>
              </a:r>
              <a:endParaRPr kumimoji="1" lang="ko-Kore-KR" altLang="en-US" sz="3600" dirty="0">
                <a:solidFill>
                  <a:schemeClr val="bg1">
                    <a:lumMod val="95000"/>
                  </a:schemeClr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endParaRPr>
            </a:p>
          </p:txBody>
        </p:sp>
      </p:grpSp>
      <p:sp>
        <p:nvSpPr>
          <p:cNvPr id="8" name="L 도형 7">
            <a:extLst>
              <a:ext uri="{FF2B5EF4-FFF2-40B4-BE49-F238E27FC236}">
                <a16:creationId xmlns:a16="http://schemas.microsoft.com/office/drawing/2014/main" id="{4AB8A94C-2655-6044-9CBE-B8CEBF174253}"/>
              </a:ext>
            </a:extLst>
          </p:cNvPr>
          <p:cNvSpPr/>
          <p:nvPr/>
        </p:nvSpPr>
        <p:spPr>
          <a:xfrm rot="18917820">
            <a:off x="6003187" y="2250254"/>
            <a:ext cx="185627" cy="185627"/>
          </a:xfrm>
          <a:prstGeom prst="corner">
            <a:avLst>
              <a:gd name="adj1" fmla="val 20288"/>
              <a:gd name="adj2" fmla="val 20407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CAA7B7E-D8BB-1A45-97A9-46C1F0FCF5F0}"/>
              </a:ext>
            </a:extLst>
          </p:cNvPr>
          <p:cNvSpPr txBox="1"/>
          <p:nvPr/>
        </p:nvSpPr>
        <p:spPr>
          <a:xfrm>
            <a:off x="3942337" y="1367565"/>
            <a:ext cx="456984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000" dirty="0">
                <a:solidFill>
                  <a:schemeClr val="bg1">
                    <a:lumMod val="95000"/>
                  </a:schemeClr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rPr>
              <a:t>3</a:t>
            </a:r>
            <a:r>
              <a:rPr kumimoji="1" lang="en-US" altLang="ko-Kore-KR" sz="2000" dirty="0">
                <a:solidFill>
                  <a:schemeClr val="bg1">
                    <a:lumMod val="95000"/>
                  </a:schemeClr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rPr>
              <a:t>. Challenge &amp; Limitation</a:t>
            </a:r>
            <a:endParaRPr kumimoji="1" lang="ko-Kore-KR" altLang="en-US" sz="2000" dirty="0">
              <a:solidFill>
                <a:schemeClr val="bg1">
                  <a:lumMod val="95000"/>
                </a:schemeClr>
              </a:solidFill>
              <a:latin typeface="SB AggroOTF Medium" panose="02020503020101020101" pitchFamily="18" charset="-127"/>
              <a:ea typeface="SB AggroOTF Medium" panose="02020503020101020101" pitchFamily="18" charset="-127"/>
            </a:endParaRPr>
          </a:p>
        </p:txBody>
      </p:sp>
      <p:cxnSp>
        <p:nvCxnSpPr>
          <p:cNvPr id="7" name="직선 연결선[R] 6">
            <a:extLst>
              <a:ext uri="{FF2B5EF4-FFF2-40B4-BE49-F238E27FC236}">
                <a16:creationId xmlns:a16="http://schemas.microsoft.com/office/drawing/2014/main" id="{AA127F66-32A8-774D-99C3-25613F7F5B11}"/>
              </a:ext>
            </a:extLst>
          </p:cNvPr>
          <p:cNvCxnSpPr>
            <a:cxnSpLocks/>
          </p:cNvCxnSpPr>
          <p:nvPr/>
        </p:nvCxnSpPr>
        <p:spPr>
          <a:xfrm>
            <a:off x="4496148" y="2023501"/>
            <a:ext cx="3199704" cy="0"/>
          </a:xfrm>
          <a:prstGeom prst="line">
            <a:avLst/>
          </a:prstGeom>
          <a:ln w="1905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2810914B-1D3C-E74F-8B9C-5E7931D0B2C4}"/>
              </a:ext>
            </a:extLst>
          </p:cNvPr>
          <p:cNvCxnSpPr>
            <a:cxnSpLocks/>
          </p:cNvCxnSpPr>
          <p:nvPr/>
        </p:nvCxnSpPr>
        <p:spPr>
          <a:xfrm>
            <a:off x="4496148" y="1124732"/>
            <a:ext cx="3199704" cy="0"/>
          </a:xfrm>
          <a:prstGeom prst="line">
            <a:avLst/>
          </a:prstGeom>
          <a:ln w="1905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5114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CAA7B7E-D8BB-1A45-97A9-46C1F0FCF5F0}"/>
              </a:ext>
            </a:extLst>
          </p:cNvPr>
          <p:cNvSpPr txBox="1"/>
          <p:nvPr/>
        </p:nvSpPr>
        <p:spPr>
          <a:xfrm>
            <a:off x="1292822" y="437502"/>
            <a:ext cx="32335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en-US" sz="1600" dirty="0">
                <a:solidFill>
                  <a:srgbClr val="DA86A0"/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rPr>
              <a:t>Challenge &amp; Limitation</a:t>
            </a:r>
            <a:endParaRPr kumimoji="1" lang="ko-Kore-KR" altLang="en-US" sz="1600" dirty="0">
              <a:solidFill>
                <a:srgbClr val="DA86A0"/>
              </a:solidFill>
              <a:latin typeface="SB AggroOTF Medium" panose="02020503020101020101" pitchFamily="18" charset="-127"/>
              <a:ea typeface="SB AggroOTF Medium" panose="02020503020101020101" pitchFamily="18" charset="-127"/>
            </a:endParaRPr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FC62C0C9-39D1-9144-9974-8D69B73BC36F}"/>
              </a:ext>
            </a:extLst>
          </p:cNvPr>
          <p:cNvSpPr/>
          <p:nvPr/>
        </p:nvSpPr>
        <p:spPr>
          <a:xfrm>
            <a:off x="571500" y="467591"/>
            <a:ext cx="616930" cy="616930"/>
          </a:xfrm>
          <a:prstGeom prst="roundRect">
            <a:avLst/>
          </a:prstGeom>
          <a:solidFill>
            <a:srgbClr val="DA86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6B1BD3-AD84-E648-A18B-CC3BBBC89012}"/>
              </a:ext>
            </a:extLst>
          </p:cNvPr>
          <p:cNvSpPr txBox="1"/>
          <p:nvPr/>
        </p:nvSpPr>
        <p:spPr>
          <a:xfrm>
            <a:off x="625630" y="574640"/>
            <a:ext cx="529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en-US" sz="2400" dirty="0">
                <a:solidFill>
                  <a:srgbClr val="F9EFF2"/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rPr>
              <a:t>1</a:t>
            </a:r>
            <a:endParaRPr kumimoji="1" lang="ko-Kore-KR" altLang="en-US" sz="2400" dirty="0">
              <a:solidFill>
                <a:srgbClr val="F9EFF2"/>
              </a:solidFill>
              <a:latin typeface="SB AggroOTF Medium" panose="02020503020101020101" pitchFamily="18" charset="-127"/>
              <a:ea typeface="SB AggroOTF Medium" panose="020205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EAC1FE-5A97-3849-94FD-8C2EA898D3E6}"/>
              </a:ext>
            </a:extLst>
          </p:cNvPr>
          <p:cNvSpPr txBox="1"/>
          <p:nvPr/>
        </p:nvSpPr>
        <p:spPr>
          <a:xfrm>
            <a:off x="1264630" y="766352"/>
            <a:ext cx="35734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en-US" sz="2400" dirty="0">
                <a:solidFill>
                  <a:srgbClr val="DA86A0"/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rPr>
              <a:t>Challenge</a:t>
            </a:r>
            <a:endParaRPr kumimoji="1" lang="ko-Kore-KR" altLang="en-US" sz="2400" dirty="0">
              <a:solidFill>
                <a:srgbClr val="DA86A0"/>
              </a:solidFill>
              <a:latin typeface="SB AggroOTF Medium" panose="02020503020101020101" pitchFamily="18" charset="-127"/>
              <a:ea typeface="SB AggroOTF Medium" panose="02020503020101020101" pitchFamily="18" charset="-127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7CEC3742-114C-4E17-F900-4205AA1E28F5}"/>
              </a:ext>
            </a:extLst>
          </p:cNvPr>
          <p:cNvSpPr/>
          <p:nvPr/>
        </p:nvSpPr>
        <p:spPr>
          <a:xfrm>
            <a:off x="571500" y="1425677"/>
            <a:ext cx="3573468" cy="4685635"/>
          </a:xfrm>
          <a:prstGeom prst="roundRect">
            <a:avLst>
              <a:gd name="adj" fmla="val 6576"/>
            </a:avLst>
          </a:prstGeom>
          <a:solidFill>
            <a:schemeClr val="bg1">
              <a:lumMod val="95000"/>
            </a:schemeClr>
          </a:solidFill>
          <a:ln w="38100">
            <a:solidFill>
              <a:srgbClr val="86C3D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9415AFC0-D523-6570-145F-7B85F20EB1DE}"/>
              </a:ext>
            </a:extLst>
          </p:cNvPr>
          <p:cNvSpPr/>
          <p:nvPr/>
        </p:nvSpPr>
        <p:spPr>
          <a:xfrm>
            <a:off x="4309266" y="1425677"/>
            <a:ext cx="3573468" cy="4685635"/>
          </a:xfrm>
          <a:prstGeom prst="roundRect">
            <a:avLst>
              <a:gd name="adj" fmla="val 6576"/>
            </a:avLst>
          </a:prstGeom>
          <a:solidFill>
            <a:schemeClr val="bg1">
              <a:lumMod val="95000"/>
            </a:schemeClr>
          </a:solidFill>
          <a:ln w="38100">
            <a:solidFill>
              <a:srgbClr val="86C3D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8A1E478A-BD1D-E05A-53A0-1B11631CC662}"/>
              </a:ext>
            </a:extLst>
          </p:cNvPr>
          <p:cNvSpPr/>
          <p:nvPr/>
        </p:nvSpPr>
        <p:spPr>
          <a:xfrm>
            <a:off x="8047034" y="1425677"/>
            <a:ext cx="3573468" cy="4685635"/>
          </a:xfrm>
          <a:prstGeom prst="roundRect">
            <a:avLst>
              <a:gd name="adj" fmla="val 5495"/>
            </a:avLst>
          </a:prstGeom>
          <a:solidFill>
            <a:schemeClr val="bg1">
              <a:lumMod val="95000"/>
            </a:schemeClr>
          </a:solidFill>
          <a:ln w="38100">
            <a:solidFill>
              <a:srgbClr val="86C3D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화살표: 아래쪽 11">
            <a:extLst>
              <a:ext uri="{FF2B5EF4-FFF2-40B4-BE49-F238E27FC236}">
                <a16:creationId xmlns:a16="http://schemas.microsoft.com/office/drawing/2014/main" id="{22F120D7-00AA-0C6A-0F7F-D52C14912786}"/>
              </a:ext>
            </a:extLst>
          </p:cNvPr>
          <p:cNvSpPr/>
          <p:nvPr/>
        </p:nvSpPr>
        <p:spPr>
          <a:xfrm>
            <a:off x="2171421" y="3293917"/>
            <a:ext cx="373625" cy="592394"/>
          </a:xfrm>
          <a:prstGeom prst="downArrow">
            <a:avLst/>
          </a:prstGeom>
          <a:solidFill>
            <a:srgbClr val="86C3D5"/>
          </a:solidFill>
          <a:ln>
            <a:solidFill>
              <a:srgbClr val="86C3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화살표: 아래쪽 12">
            <a:extLst>
              <a:ext uri="{FF2B5EF4-FFF2-40B4-BE49-F238E27FC236}">
                <a16:creationId xmlns:a16="http://schemas.microsoft.com/office/drawing/2014/main" id="{88DF4630-BF8F-3900-2CF8-2431F5E02F72}"/>
              </a:ext>
            </a:extLst>
          </p:cNvPr>
          <p:cNvSpPr/>
          <p:nvPr/>
        </p:nvSpPr>
        <p:spPr>
          <a:xfrm>
            <a:off x="5909187" y="3268845"/>
            <a:ext cx="373625" cy="592394"/>
          </a:xfrm>
          <a:prstGeom prst="downArrow">
            <a:avLst/>
          </a:prstGeom>
          <a:solidFill>
            <a:srgbClr val="86C3D5"/>
          </a:solidFill>
          <a:ln>
            <a:solidFill>
              <a:srgbClr val="86C3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화살표: 아래쪽 13">
            <a:extLst>
              <a:ext uri="{FF2B5EF4-FFF2-40B4-BE49-F238E27FC236}">
                <a16:creationId xmlns:a16="http://schemas.microsoft.com/office/drawing/2014/main" id="{950A0593-5C31-FF59-49C1-A6409C4A11E1}"/>
              </a:ext>
            </a:extLst>
          </p:cNvPr>
          <p:cNvSpPr/>
          <p:nvPr/>
        </p:nvSpPr>
        <p:spPr>
          <a:xfrm>
            <a:off x="9646954" y="3263437"/>
            <a:ext cx="373625" cy="592394"/>
          </a:xfrm>
          <a:prstGeom prst="downArrow">
            <a:avLst/>
          </a:prstGeom>
          <a:solidFill>
            <a:srgbClr val="86C3D5"/>
          </a:solidFill>
          <a:ln>
            <a:solidFill>
              <a:srgbClr val="86C3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E7895D7-BA91-AEE2-7EC2-66D0C45411CE}"/>
              </a:ext>
            </a:extLst>
          </p:cNvPr>
          <p:cNvSpPr txBox="1"/>
          <p:nvPr/>
        </p:nvSpPr>
        <p:spPr>
          <a:xfrm>
            <a:off x="788629" y="1793328"/>
            <a:ext cx="313920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en-US" sz="2000" dirty="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UI</a:t>
            </a:r>
          </a:p>
          <a:p>
            <a:endParaRPr kumimoji="1" lang="en-US" altLang="en-US" sz="2000" dirty="0">
              <a:latin typeface="NanumBarunGothicOTF YetHangul" panose="02000503000000000000" pitchFamily="2" charset="-128"/>
              <a:ea typeface="NanumBarunGothicOTF YetHangul" panose="02000503000000000000" pitchFamily="2" charset="-128"/>
            </a:endParaRPr>
          </a:p>
          <a:p>
            <a:pPr marL="342900" indent="-342900">
              <a:buFontTx/>
              <a:buChar char="-"/>
            </a:pPr>
            <a:r>
              <a:rPr kumimoji="1" lang="ko-KR" altLang="en-US" sz="2000" dirty="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과목 식별의 어려움</a:t>
            </a:r>
            <a:endParaRPr kumimoji="1" lang="en-US" altLang="ko-KR" sz="2000" dirty="0">
              <a:latin typeface="NanumBarunGothicOTF YetHangul" panose="02000503000000000000" pitchFamily="2" charset="-128"/>
              <a:ea typeface="NanumBarunGothicOTF YetHangul" panose="02000503000000000000" pitchFamily="2" charset="-128"/>
            </a:endParaRPr>
          </a:p>
          <a:p>
            <a:pPr marL="342900" indent="-342900">
              <a:buFontTx/>
              <a:buChar char="-"/>
            </a:pPr>
            <a:r>
              <a:rPr kumimoji="1" lang="ko-KR" altLang="en-US" sz="2000" dirty="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버튼의 용도 파악 어려움</a:t>
            </a:r>
            <a:endParaRPr kumimoji="1" lang="ko-Kore-KR" altLang="en-US" sz="2000" dirty="0">
              <a:latin typeface="NanumBarunGothicOTF YetHangul" panose="02000503000000000000" pitchFamily="2" charset="-128"/>
              <a:ea typeface="NanumBarunGothicOTF YetHangul" panose="02000503000000000000" pitchFamily="2" charset="-128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9B9A96D-64BF-611D-11D5-8A1F46FDEBD5}"/>
              </a:ext>
            </a:extLst>
          </p:cNvPr>
          <p:cNvSpPr txBox="1"/>
          <p:nvPr/>
        </p:nvSpPr>
        <p:spPr>
          <a:xfrm>
            <a:off x="788629" y="4108884"/>
            <a:ext cx="313920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000" dirty="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아이캠퍼스에서 사용자가 설정한 과목색깔 정보를 </a:t>
            </a:r>
            <a:endParaRPr kumimoji="1" lang="en-US" altLang="ko-KR" sz="2000" dirty="0">
              <a:latin typeface="NanumBarunGothicOTF YetHangul" panose="02000503000000000000" pitchFamily="2" charset="-128"/>
              <a:ea typeface="NanumBarunGothicOTF YetHangul" panose="02000503000000000000" pitchFamily="2" charset="-128"/>
            </a:endParaRPr>
          </a:p>
          <a:p>
            <a:pPr algn="ctr"/>
            <a:r>
              <a:rPr kumimoji="1" lang="ko-KR" altLang="en-US" sz="2000" dirty="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가져와 적용</a:t>
            </a:r>
            <a:endParaRPr kumimoji="1" lang="en-US" altLang="ko-KR" sz="2000" dirty="0">
              <a:latin typeface="NanumBarunGothicOTF YetHangul" panose="02000503000000000000" pitchFamily="2" charset="-128"/>
              <a:ea typeface="NanumBarunGothicOTF YetHangul" panose="02000503000000000000" pitchFamily="2" charset="-128"/>
            </a:endParaRPr>
          </a:p>
          <a:p>
            <a:pPr algn="ctr"/>
            <a:r>
              <a:rPr kumimoji="1" lang="en-US" altLang="ko-KR" sz="2000" dirty="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&amp;</a:t>
            </a:r>
          </a:p>
          <a:p>
            <a:pPr algn="ctr"/>
            <a:r>
              <a:rPr kumimoji="1" lang="en-US" altLang="ko-KR" sz="2000" dirty="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Tool tip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842EF31-1C88-B072-EB62-6439C7B69725}"/>
              </a:ext>
            </a:extLst>
          </p:cNvPr>
          <p:cNvSpPr txBox="1"/>
          <p:nvPr/>
        </p:nvSpPr>
        <p:spPr>
          <a:xfrm>
            <a:off x="4526395" y="1978299"/>
            <a:ext cx="313920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000" dirty="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다양한 강의형식과</a:t>
            </a:r>
            <a:endParaRPr kumimoji="1" lang="en-US" altLang="en-US" sz="2000" dirty="0">
              <a:latin typeface="NanumBarunGothicOTF YetHangul" panose="02000503000000000000" pitchFamily="2" charset="-128"/>
              <a:ea typeface="NanumBarunGothicOTF YetHangul" panose="02000503000000000000" pitchFamily="2" charset="-128"/>
            </a:endParaRPr>
          </a:p>
          <a:p>
            <a:pPr algn="ctr"/>
            <a:r>
              <a:rPr kumimoji="1" lang="en-US" altLang="en-US" sz="2000" dirty="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Pdf </a:t>
            </a:r>
            <a:r>
              <a:rPr kumimoji="1" lang="ko-KR" altLang="en-US" sz="2000" dirty="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외의 파일 </a:t>
            </a:r>
            <a:r>
              <a:rPr kumimoji="1" lang="en-US" altLang="ko-KR" sz="2000" dirty="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type </a:t>
            </a:r>
            <a:r>
              <a:rPr kumimoji="1" lang="ko-KR" altLang="en-US" sz="2000" dirty="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등</a:t>
            </a:r>
            <a:endParaRPr kumimoji="1" lang="en-US" altLang="ko-KR" sz="2000" dirty="0">
              <a:latin typeface="NanumBarunGothicOTF YetHangul" panose="02000503000000000000" pitchFamily="2" charset="-128"/>
              <a:ea typeface="NanumBarunGothicOTF YetHangul" panose="02000503000000000000" pitchFamily="2" charset="-128"/>
            </a:endParaRPr>
          </a:p>
          <a:p>
            <a:pPr algn="ctr"/>
            <a:r>
              <a:rPr kumimoji="1" lang="ko-KR" altLang="en-US" sz="2000" dirty="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일부 반영이 되지 않음</a:t>
            </a:r>
            <a:endParaRPr kumimoji="1" lang="en-US" altLang="ko-KR" sz="2000" dirty="0">
              <a:latin typeface="NanumBarunGothicOTF YetHangul" panose="02000503000000000000" pitchFamily="2" charset="-128"/>
              <a:ea typeface="NanumBarunGothicOTF YetHangul" panose="02000503000000000000" pitchFamily="2" charset="-128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03D7562-9BD3-84D7-BAA6-D3248A5C706C}"/>
              </a:ext>
            </a:extLst>
          </p:cNvPr>
          <p:cNvSpPr txBox="1"/>
          <p:nvPr/>
        </p:nvSpPr>
        <p:spPr>
          <a:xfrm>
            <a:off x="4526395" y="4044805"/>
            <a:ext cx="313920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000" dirty="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설문 평가를 바탕으로 </a:t>
            </a:r>
            <a:endParaRPr kumimoji="1" lang="en-US" altLang="ko-KR" sz="2000" dirty="0">
              <a:latin typeface="NanumBarunGothicOTF YetHangul" panose="02000503000000000000" pitchFamily="2" charset="-128"/>
              <a:ea typeface="NanumBarunGothicOTF YetHangul" panose="02000503000000000000" pitchFamily="2" charset="-128"/>
            </a:endParaRPr>
          </a:p>
          <a:p>
            <a:pPr algn="ctr"/>
            <a:r>
              <a:rPr kumimoji="1" lang="ko-KR" altLang="en-US" sz="2000" dirty="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다양한 </a:t>
            </a:r>
            <a:r>
              <a:rPr kumimoji="1" lang="en-US" altLang="ko-KR" sz="2000" dirty="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type</a:t>
            </a:r>
            <a:r>
              <a:rPr kumimoji="1" lang="ko-KR" altLang="en-US" sz="2000" dirty="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의 정보 획득 후</a:t>
            </a:r>
            <a:endParaRPr kumimoji="1" lang="en-US" altLang="ko-KR" sz="2000" dirty="0">
              <a:latin typeface="NanumBarunGothicOTF YetHangul" panose="02000503000000000000" pitchFamily="2" charset="-128"/>
              <a:ea typeface="NanumBarunGothicOTF YetHangul" panose="02000503000000000000" pitchFamily="2" charset="-128"/>
            </a:endParaRPr>
          </a:p>
          <a:p>
            <a:pPr algn="ctr"/>
            <a:endParaRPr kumimoji="1" lang="en-US" altLang="ko-KR" sz="2000" dirty="0">
              <a:latin typeface="NanumBarunGothicOTF YetHangul" panose="02000503000000000000" pitchFamily="2" charset="-128"/>
              <a:ea typeface="NanumBarunGothicOTF YetHangul" panose="02000503000000000000" pitchFamily="2" charset="-128"/>
            </a:endParaRPr>
          </a:p>
          <a:p>
            <a:pPr algn="ctr"/>
            <a:r>
              <a:rPr kumimoji="1" lang="ko-KR" altLang="en-US" sz="2000" dirty="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데이터 형식에</a:t>
            </a:r>
            <a:endParaRPr kumimoji="1" lang="en-US" altLang="ko-KR" sz="2000" dirty="0">
              <a:latin typeface="NanumBarunGothicOTF YetHangul" panose="02000503000000000000" pitchFamily="2" charset="-128"/>
              <a:ea typeface="NanumBarunGothicOTF YetHangul" panose="02000503000000000000" pitchFamily="2" charset="-128"/>
            </a:endParaRPr>
          </a:p>
          <a:p>
            <a:pPr algn="ctr"/>
            <a:r>
              <a:rPr kumimoji="1" lang="ko-KR" altLang="en-US" sz="2000" dirty="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분류 추가 </a:t>
            </a:r>
            <a:endParaRPr kumimoji="1" lang="en-US" altLang="ko-KR" sz="2000" dirty="0">
              <a:latin typeface="NanumBarunGothicOTF YetHangul" panose="02000503000000000000" pitchFamily="2" charset="-128"/>
              <a:ea typeface="NanumBarunGothicOTF YetHangul" panose="02000503000000000000" pitchFamily="2" charset="-128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784605F-DAC8-755D-6FC5-AE50408FFEBC}"/>
              </a:ext>
            </a:extLst>
          </p:cNvPr>
          <p:cNvSpPr txBox="1"/>
          <p:nvPr/>
        </p:nvSpPr>
        <p:spPr>
          <a:xfrm>
            <a:off x="8264162" y="1824410"/>
            <a:ext cx="313920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000" dirty="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데이터를 받아오기 위한</a:t>
            </a:r>
            <a:endParaRPr kumimoji="1" lang="en-US" altLang="ko-KR" sz="2000" dirty="0">
              <a:latin typeface="NanumBarunGothicOTF YetHangul" panose="02000503000000000000" pitchFamily="2" charset="-128"/>
              <a:ea typeface="NanumBarunGothicOTF YetHangul" panose="02000503000000000000" pitchFamily="2" charset="-128"/>
            </a:endParaRPr>
          </a:p>
          <a:p>
            <a:pPr algn="ctr"/>
            <a:r>
              <a:rPr kumimoji="1" lang="ko-KR" altLang="en-US" sz="2000" dirty="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불가피한 업데이트시</a:t>
            </a:r>
            <a:r>
              <a:rPr kumimoji="1" lang="en-US" altLang="ko-KR" sz="2000" dirty="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,</a:t>
            </a:r>
          </a:p>
          <a:p>
            <a:pPr algn="ctr"/>
            <a:r>
              <a:rPr kumimoji="1" lang="ko-KR" altLang="en-US" sz="2000" dirty="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전체 업데이트에 </a:t>
            </a:r>
            <a:endParaRPr kumimoji="1" lang="en-US" altLang="ko-KR" sz="2000" dirty="0">
              <a:latin typeface="NanumBarunGothicOTF YetHangul" panose="02000503000000000000" pitchFamily="2" charset="-128"/>
              <a:ea typeface="NanumBarunGothicOTF YetHangul" panose="02000503000000000000" pitchFamily="2" charset="-128"/>
            </a:endParaRPr>
          </a:p>
          <a:p>
            <a:pPr algn="ctr"/>
            <a:r>
              <a:rPr kumimoji="1" lang="ko-KR" altLang="en-US" sz="2000" dirty="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오랜 시간 소요</a:t>
            </a:r>
            <a:endParaRPr kumimoji="1" lang="en-US" altLang="ko-KR" sz="2000" dirty="0">
              <a:latin typeface="NanumBarunGothicOTF YetHangul" panose="02000503000000000000" pitchFamily="2" charset="-128"/>
              <a:ea typeface="NanumBarunGothicOTF YetHangul" panose="02000503000000000000" pitchFamily="2" charset="-128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D1A6647-D450-27F5-A7DB-9B5532AEC811}"/>
              </a:ext>
            </a:extLst>
          </p:cNvPr>
          <p:cNvSpPr txBox="1"/>
          <p:nvPr/>
        </p:nvSpPr>
        <p:spPr>
          <a:xfrm>
            <a:off x="8264162" y="4029565"/>
            <a:ext cx="313920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000" dirty="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전체 업데이트 버튼</a:t>
            </a:r>
            <a:r>
              <a:rPr kumimoji="1" lang="en-US" altLang="ko-KR" sz="2000" dirty="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 </a:t>
            </a:r>
          </a:p>
          <a:p>
            <a:pPr algn="ctr"/>
            <a:r>
              <a:rPr kumimoji="1" lang="en-US" altLang="ko-KR" sz="2000" dirty="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+ </a:t>
            </a:r>
            <a:r>
              <a:rPr kumimoji="1" lang="ko-KR" altLang="en-US" sz="2000" dirty="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작은 단위의 업데이트 버튼</a:t>
            </a:r>
            <a:endParaRPr kumimoji="1" lang="en-US" altLang="ko-KR" sz="2000" dirty="0">
              <a:latin typeface="NanumBarunGothicOTF YetHangul" panose="02000503000000000000" pitchFamily="2" charset="-128"/>
              <a:ea typeface="NanumBarunGothicOTF YetHangul" panose="02000503000000000000" pitchFamily="2" charset="-128"/>
            </a:endParaRPr>
          </a:p>
          <a:p>
            <a:pPr algn="ctr"/>
            <a:endParaRPr kumimoji="1" lang="en-US" altLang="ko-KR" sz="2000" dirty="0">
              <a:latin typeface="NanumBarunGothicOTF YetHangul" panose="02000503000000000000" pitchFamily="2" charset="-128"/>
              <a:ea typeface="NanumBarunGothicOTF YetHangul" panose="02000503000000000000" pitchFamily="2" charset="-128"/>
            </a:endParaRPr>
          </a:p>
          <a:p>
            <a:pPr algn="ctr"/>
            <a:r>
              <a:rPr kumimoji="1" lang="ko-KR" altLang="en-US" sz="2000" dirty="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사용자의 필요 부분에</a:t>
            </a:r>
            <a:endParaRPr kumimoji="1" lang="en-US" altLang="ko-KR" sz="2000" dirty="0">
              <a:latin typeface="NanumBarunGothicOTF YetHangul" panose="02000503000000000000" pitchFamily="2" charset="-128"/>
              <a:ea typeface="NanumBarunGothicOTF YetHangul" panose="02000503000000000000" pitchFamily="2" charset="-128"/>
            </a:endParaRPr>
          </a:p>
          <a:p>
            <a:pPr algn="ctr"/>
            <a:r>
              <a:rPr kumimoji="1" lang="ko-KR" altLang="en-US" sz="2000" dirty="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오랜 로딩시간 없이 업데이트를 가능하도록 함</a:t>
            </a:r>
            <a:endParaRPr kumimoji="1" lang="en-US" altLang="ko-KR" sz="2000" dirty="0">
              <a:latin typeface="NanumBarunGothicOTF YetHangul" panose="02000503000000000000" pitchFamily="2" charset="-128"/>
              <a:ea typeface="NanumBarunGothicOTF YetHangul" panose="02000503000000000000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370328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F12CF145-8891-BCE1-D160-C00BCA320C84}"/>
              </a:ext>
            </a:extLst>
          </p:cNvPr>
          <p:cNvSpPr/>
          <p:nvPr/>
        </p:nvSpPr>
        <p:spPr>
          <a:xfrm>
            <a:off x="1254794" y="4964187"/>
            <a:ext cx="9644383" cy="1189703"/>
          </a:xfrm>
          <a:prstGeom prst="roundRect">
            <a:avLst/>
          </a:prstGeom>
          <a:noFill/>
          <a:ln w="25400">
            <a:solidFill>
              <a:srgbClr val="86C3D5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7000831A-FF98-7908-9C7E-BC93E9477453}"/>
              </a:ext>
            </a:extLst>
          </p:cNvPr>
          <p:cNvSpPr/>
          <p:nvPr/>
        </p:nvSpPr>
        <p:spPr>
          <a:xfrm>
            <a:off x="1264628" y="3281205"/>
            <a:ext cx="9634550" cy="1189703"/>
          </a:xfrm>
          <a:prstGeom prst="roundRect">
            <a:avLst/>
          </a:prstGeom>
          <a:noFill/>
          <a:ln w="25400">
            <a:solidFill>
              <a:srgbClr val="86C3D5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25830463-9C6B-89BF-6F98-C1F3F2AA8B42}"/>
              </a:ext>
            </a:extLst>
          </p:cNvPr>
          <p:cNvSpPr/>
          <p:nvPr/>
        </p:nvSpPr>
        <p:spPr>
          <a:xfrm>
            <a:off x="1254795" y="1524000"/>
            <a:ext cx="9644383" cy="1189703"/>
          </a:xfrm>
          <a:prstGeom prst="roundRect">
            <a:avLst/>
          </a:prstGeom>
          <a:noFill/>
          <a:ln w="25400">
            <a:solidFill>
              <a:srgbClr val="86C3D5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54AC48A5-A9A5-A88C-17CE-A279CE628E34}"/>
              </a:ext>
            </a:extLst>
          </p:cNvPr>
          <p:cNvSpPr/>
          <p:nvPr/>
        </p:nvSpPr>
        <p:spPr>
          <a:xfrm>
            <a:off x="1406013" y="1311890"/>
            <a:ext cx="4689987" cy="432619"/>
          </a:xfrm>
          <a:prstGeom prst="roundRect">
            <a:avLst/>
          </a:prstGeom>
          <a:solidFill>
            <a:srgbClr val="86C3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A5F31757-AC1E-C35C-6071-7C6FD66F1C1A}"/>
              </a:ext>
            </a:extLst>
          </p:cNvPr>
          <p:cNvSpPr/>
          <p:nvPr/>
        </p:nvSpPr>
        <p:spPr>
          <a:xfrm>
            <a:off x="1406013" y="3039419"/>
            <a:ext cx="4689987" cy="432619"/>
          </a:xfrm>
          <a:prstGeom prst="roundRect">
            <a:avLst/>
          </a:prstGeom>
          <a:solidFill>
            <a:srgbClr val="86C3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3285D474-B7C5-ECF7-4915-3D869E170FBA}"/>
              </a:ext>
            </a:extLst>
          </p:cNvPr>
          <p:cNvSpPr/>
          <p:nvPr/>
        </p:nvSpPr>
        <p:spPr>
          <a:xfrm>
            <a:off x="1406013" y="4782188"/>
            <a:ext cx="4689987" cy="432619"/>
          </a:xfrm>
          <a:prstGeom prst="roundRect">
            <a:avLst/>
          </a:prstGeom>
          <a:solidFill>
            <a:srgbClr val="86C3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FB96A6A-4B89-3B21-078D-19874B1DDDC5}"/>
              </a:ext>
            </a:extLst>
          </p:cNvPr>
          <p:cNvSpPr txBox="1"/>
          <p:nvPr/>
        </p:nvSpPr>
        <p:spPr>
          <a:xfrm>
            <a:off x="1338202" y="1246990"/>
            <a:ext cx="9363713" cy="48590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50">
              <a:lnSpc>
                <a:spcPct val="150000"/>
              </a:lnSpc>
            </a:pPr>
            <a:r>
              <a:rPr kumimoji="1" lang="ko-KR" altLang="en-US" sz="2000" dirty="0">
                <a:solidFill>
                  <a:srgbClr val="344C53"/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rPr>
              <a:t>확장 프로그램 내에서 강의 컨텐츠 재생</a:t>
            </a:r>
            <a:endParaRPr kumimoji="1" lang="en-US" altLang="ko-KR" sz="2000" dirty="0">
              <a:solidFill>
                <a:srgbClr val="344C53"/>
              </a:solidFill>
              <a:latin typeface="SB AggroOTF Medium" panose="02020503020101020101" pitchFamily="18" charset="-127"/>
              <a:ea typeface="SB AggroOTF Medium" panose="02020503020101020101" pitchFamily="18" charset="-127"/>
            </a:endParaRPr>
          </a:p>
          <a:p>
            <a:pPr marL="36000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 err="1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iCampus</a:t>
            </a:r>
            <a:r>
              <a:rPr kumimoji="1" lang="ko-KR" altLang="en-US" dirty="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의 </a:t>
            </a:r>
            <a:r>
              <a:rPr kumimoji="1" lang="en-US" altLang="ko-KR" dirty="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API</a:t>
            </a:r>
            <a:r>
              <a:rPr kumimoji="1" lang="ko-KR" altLang="en-US" dirty="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로 동작하기때문에 재생정보를 실시간으로 전달해주기 어려움</a:t>
            </a:r>
            <a:endParaRPr kumimoji="1" lang="en-US" altLang="ko-KR" dirty="0">
              <a:latin typeface="NanumBarunGothicOTF YetHangul" panose="02000503000000000000" pitchFamily="2" charset="-128"/>
              <a:ea typeface="NanumBarunGothicOTF YetHangul" panose="02000503000000000000" pitchFamily="2" charset="-128"/>
            </a:endParaRPr>
          </a:p>
          <a:p>
            <a:pPr marL="36000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강의 재생 누락 발생시</a:t>
            </a:r>
            <a:r>
              <a:rPr kumimoji="1" lang="en-US" altLang="ko-KR" dirty="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, </a:t>
            </a:r>
            <a:r>
              <a:rPr kumimoji="1" lang="ko-KR" altLang="en-US" dirty="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사용자의 성적에 영향을 미칠 우려가 있음</a:t>
            </a:r>
            <a:endParaRPr kumimoji="1" lang="en-US" altLang="ko-KR" dirty="0">
              <a:latin typeface="NanumBarunGothicOTF YetHangul" panose="02000503000000000000" pitchFamily="2" charset="-128"/>
              <a:ea typeface="NanumBarunGothicOTF YetHangul" panose="02000503000000000000" pitchFamily="2" charset="-128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2000" dirty="0">
              <a:latin typeface="NanumBarunGothicOTF YetHangul" panose="02000503000000000000" pitchFamily="2" charset="-128"/>
              <a:ea typeface="NanumBarunGothicOTF YetHangul" panose="02000503000000000000" pitchFamily="2" charset="-128"/>
            </a:endParaRPr>
          </a:p>
          <a:p>
            <a:pPr marL="74250">
              <a:lnSpc>
                <a:spcPct val="150000"/>
              </a:lnSpc>
            </a:pPr>
            <a:r>
              <a:rPr kumimoji="1" lang="ko-KR" altLang="en-US" sz="2000" dirty="0">
                <a:solidFill>
                  <a:srgbClr val="344C53"/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rPr>
              <a:t>실시간 업데이트</a:t>
            </a:r>
            <a:endParaRPr kumimoji="1" lang="en-US" altLang="ko-KR" sz="2000" dirty="0">
              <a:solidFill>
                <a:srgbClr val="344C53"/>
              </a:solidFill>
              <a:latin typeface="SB AggroOTF Medium" panose="02020503020101020101" pitchFamily="18" charset="-127"/>
              <a:ea typeface="SB AggroOTF Medium" panose="02020503020101020101" pitchFamily="18" charset="-127"/>
            </a:endParaRPr>
          </a:p>
          <a:p>
            <a:pPr marL="36000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 err="1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iCampus</a:t>
            </a:r>
            <a:r>
              <a:rPr kumimoji="1" lang="ko-KR" altLang="en-US" dirty="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의 </a:t>
            </a:r>
            <a:r>
              <a:rPr kumimoji="1" lang="en-US" altLang="ko-KR" dirty="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API</a:t>
            </a:r>
            <a:r>
              <a:rPr kumimoji="1" lang="ko-KR" altLang="en-US" dirty="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 호출을 통해 받은 데이터를 페이지에 반영</a:t>
            </a:r>
            <a:endParaRPr kumimoji="1" lang="en-US" altLang="ko-KR" dirty="0">
              <a:latin typeface="NanumBarunGothicOTF YetHangul" panose="02000503000000000000" pitchFamily="2" charset="-128"/>
              <a:ea typeface="NanumBarunGothicOTF YetHangul" panose="02000503000000000000" pitchFamily="2" charset="-128"/>
            </a:endParaRPr>
          </a:p>
          <a:p>
            <a:pPr marL="36000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사용자의 정보에 실시간으로 변경 사항이 발생해도</a:t>
            </a:r>
            <a:r>
              <a:rPr kumimoji="1" lang="en-US" altLang="ko-KR" dirty="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, </a:t>
            </a:r>
            <a:r>
              <a:rPr kumimoji="1" lang="ko-KR" altLang="en-US" dirty="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이를 호출하지 않으면 알아차리기 어려움</a:t>
            </a:r>
            <a:endParaRPr kumimoji="1" lang="en-US" altLang="ko-KR" dirty="0">
              <a:latin typeface="NanumBarunGothicOTF YetHangul" panose="02000503000000000000" pitchFamily="2" charset="-128"/>
              <a:ea typeface="NanumBarunGothicOTF YetHangul" panose="02000503000000000000" pitchFamily="2" charset="-128"/>
            </a:endParaRPr>
          </a:p>
          <a:p>
            <a:pPr marL="74250">
              <a:lnSpc>
                <a:spcPct val="150000"/>
              </a:lnSpc>
            </a:pPr>
            <a:endParaRPr kumimoji="1" lang="en-US" altLang="ko-KR" sz="2000" dirty="0">
              <a:ln>
                <a:solidFill>
                  <a:schemeClr val="bg1"/>
                </a:solidFill>
              </a:ln>
              <a:latin typeface="NanumBarunGothicOTF YetHangul" panose="02000503000000000000" pitchFamily="2" charset="-128"/>
              <a:ea typeface="NanumBarunGothicOTF YetHangul" panose="02000503000000000000" pitchFamily="2" charset="-128"/>
            </a:endParaRPr>
          </a:p>
          <a:p>
            <a:pPr marL="74250">
              <a:lnSpc>
                <a:spcPct val="150000"/>
              </a:lnSpc>
            </a:pPr>
            <a:r>
              <a:rPr kumimoji="1" lang="ko-KR" altLang="en-US" sz="2000" dirty="0">
                <a:solidFill>
                  <a:srgbClr val="344C53"/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rPr>
              <a:t>다운로드 </a:t>
            </a:r>
            <a:r>
              <a:rPr kumimoji="1" lang="en-US" altLang="ko-KR" sz="2000" dirty="0">
                <a:solidFill>
                  <a:srgbClr val="344C53"/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rPr>
              <a:t>&amp;</a:t>
            </a:r>
            <a:r>
              <a:rPr kumimoji="1" lang="ko-KR" altLang="en-US" sz="2000" dirty="0">
                <a:solidFill>
                  <a:srgbClr val="344C53"/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rPr>
              <a:t> 강의 계획서</a:t>
            </a:r>
            <a:endParaRPr kumimoji="1" lang="en-US" altLang="ko-KR" sz="2000" dirty="0">
              <a:solidFill>
                <a:srgbClr val="344C53"/>
              </a:solidFill>
              <a:latin typeface="SB AggroOTF Medium" panose="02020503020101020101" pitchFamily="18" charset="-127"/>
              <a:ea typeface="SB AggroOTF Medium" panose="02020503020101020101" pitchFamily="18" charset="-127"/>
            </a:endParaRPr>
          </a:p>
          <a:p>
            <a:pPr marL="36000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강의 계획서의 경우</a:t>
            </a:r>
            <a:r>
              <a:rPr kumimoji="1" lang="en-US" altLang="ko-KR" dirty="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, </a:t>
            </a:r>
            <a:r>
              <a:rPr kumimoji="1" lang="ko-KR" altLang="en-US" dirty="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데이터 호출의 어려움  </a:t>
            </a:r>
            <a:r>
              <a:rPr kumimoji="1" lang="en-US" altLang="ko-KR" dirty="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&gt; </a:t>
            </a:r>
            <a:r>
              <a:rPr kumimoji="1" lang="ko-KR" altLang="en-US" dirty="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메모장을 통해 보완 가능</a:t>
            </a:r>
            <a:endParaRPr kumimoji="1" lang="en-US" altLang="ko-KR" dirty="0">
              <a:latin typeface="NanumBarunGothicOTF YetHangul" panose="02000503000000000000" pitchFamily="2" charset="-128"/>
              <a:ea typeface="NanumBarunGothicOTF YetHangul" panose="02000503000000000000" pitchFamily="2" charset="-128"/>
            </a:endParaRPr>
          </a:p>
          <a:p>
            <a:pPr marL="36000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다운로드의 경우</a:t>
            </a:r>
            <a:r>
              <a:rPr kumimoji="1" lang="en-US" altLang="ko-KR" dirty="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 </a:t>
            </a:r>
            <a:r>
              <a:rPr kumimoji="1" lang="ko-KR" altLang="en-US" dirty="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미리보기를 지원하는 방식으로 제공 </a:t>
            </a:r>
            <a:r>
              <a:rPr kumimoji="1" lang="en-US" altLang="ko-KR" dirty="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&gt; </a:t>
            </a:r>
            <a:r>
              <a:rPr kumimoji="1" lang="ko-KR" altLang="en-US" dirty="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평가를 통한 개선요청이 있다면</a:t>
            </a:r>
            <a:r>
              <a:rPr kumimoji="1" lang="en-US" altLang="ko-KR" dirty="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, </a:t>
            </a:r>
            <a:r>
              <a:rPr kumimoji="1" lang="ko-KR" altLang="en-US" dirty="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추후 고려</a:t>
            </a:r>
            <a:endParaRPr kumimoji="1" lang="en-US" altLang="ko-KR" sz="2000" dirty="0">
              <a:latin typeface="NanumBarunGothicOTF YetHangul" panose="02000503000000000000" pitchFamily="2" charset="-128"/>
              <a:ea typeface="NanumBarunGothicOTF YetHangul" panose="02000503000000000000" pitchFamily="2" charset="-128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CAA7B7E-D8BB-1A45-97A9-46C1F0FCF5F0}"/>
              </a:ext>
            </a:extLst>
          </p:cNvPr>
          <p:cNvSpPr txBox="1"/>
          <p:nvPr/>
        </p:nvSpPr>
        <p:spPr>
          <a:xfrm>
            <a:off x="1292822" y="437502"/>
            <a:ext cx="35734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en-US" sz="1600" dirty="0">
                <a:solidFill>
                  <a:srgbClr val="DA86A0"/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rPr>
              <a:t>Challenge &amp; Limitation</a:t>
            </a:r>
            <a:endParaRPr kumimoji="1" lang="ko-Kore-KR" altLang="en-US" sz="1600" dirty="0">
              <a:solidFill>
                <a:srgbClr val="DA86A0"/>
              </a:solidFill>
              <a:latin typeface="SB AggroOTF Medium" panose="02020503020101020101" pitchFamily="18" charset="-127"/>
              <a:ea typeface="SB AggroOTF Medium" panose="02020503020101020101" pitchFamily="18" charset="-127"/>
            </a:endParaRPr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FC62C0C9-39D1-9144-9974-8D69B73BC36F}"/>
              </a:ext>
            </a:extLst>
          </p:cNvPr>
          <p:cNvSpPr/>
          <p:nvPr/>
        </p:nvSpPr>
        <p:spPr>
          <a:xfrm>
            <a:off x="571500" y="467591"/>
            <a:ext cx="616930" cy="616930"/>
          </a:xfrm>
          <a:prstGeom prst="roundRect">
            <a:avLst/>
          </a:prstGeom>
          <a:solidFill>
            <a:srgbClr val="DA86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6B1BD3-AD84-E648-A18B-CC3BBBC89012}"/>
              </a:ext>
            </a:extLst>
          </p:cNvPr>
          <p:cNvSpPr txBox="1"/>
          <p:nvPr/>
        </p:nvSpPr>
        <p:spPr>
          <a:xfrm>
            <a:off x="625630" y="574640"/>
            <a:ext cx="529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en-US" sz="2400" dirty="0">
                <a:solidFill>
                  <a:srgbClr val="F9EFF2"/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rPr>
              <a:t>2</a:t>
            </a:r>
            <a:endParaRPr kumimoji="1" lang="ko-Kore-KR" altLang="en-US" sz="2400" dirty="0">
              <a:solidFill>
                <a:srgbClr val="F9EFF2"/>
              </a:solidFill>
              <a:latin typeface="SB AggroOTF Medium" panose="02020503020101020101" pitchFamily="18" charset="-127"/>
              <a:ea typeface="SB AggroOTF Medium" panose="020205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EAC1FE-5A97-3849-94FD-8C2EA898D3E6}"/>
              </a:ext>
            </a:extLst>
          </p:cNvPr>
          <p:cNvSpPr txBox="1"/>
          <p:nvPr/>
        </p:nvSpPr>
        <p:spPr>
          <a:xfrm>
            <a:off x="1264630" y="746688"/>
            <a:ext cx="35734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en-US" sz="2400" dirty="0">
                <a:solidFill>
                  <a:srgbClr val="DA86A0"/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rPr>
              <a:t>Limitation</a:t>
            </a:r>
            <a:endParaRPr kumimoji="1" lang="ko-Kore-KR" altLang="en-US" sz="2400" dirty="0">
              <a:solidFill>
                <a:srgbClr val="DA86A0"/>
              </a:solidFill>
              <a:latin typeface="SB AggroOTF Medium" panose="02020503020101020101" pitchFamily="18" charset="-127"/>
              <a:ea typeface="SB AggroOTF Medium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065763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6C3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43BC4D47-78D5-8945-8243-4AB46C93B72E}"/>
              </a:ext>
            </a:extLst>
          </p:cNvPr>
          <p:cNvGrpSpPr/>
          <p:nvPr/>
        </p:nvGrpSpPr>
        <p:grpSpPr>
          <a:xfrm>
            <a:off x="3217281" y="2918460"/>
            <a:ext cx="5861033" cy="854080"/>
            <a:chOff x="3240867" y="3135340"/>
            <a:chExt cx="5861033" cy="85408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04F6CC8-0202-9148-A092-1E2722E714EA}"/>
                </a:ext>
              </a:extLst>
            </p:cNvPr>
            <p:cNvSpPr txBox="1"/>
            <p:nvPr/>
          </p:nvSpPr>
          <p:spPr>
            <a:xfrm>
              <a:off x="3275885" y="3135340"/>
              <a:ext cx="5826015" cy="8540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kumimoji="1" lang="ko-KR" altLang="en-US" sz="3600" dirty="0">
                  <a:solidFill>
                    <a:srgbClr val="DA86A0"/>
                  </a:solidFill>
                  <a:latin typeface="SB AggroOTF Medium" panose="02020503020101020101" pitchFamily="18" charset="-127"/>
                  <a:ea typeface="SB AggroOTF Medium" panose="02020503020101020101" pitchFamily="18" charset="-127"/>
                </a:rPr>
                <a:t>사용 후기 및 보완점</a:t>
              </a:r>
              <a:endParaRPr kumimoji="1" lang="ko-Kore-KR" altLang="en-US" sz="3600" dirty="0">
                <a:solidFill>
                  <a:srgbClr val="DA86A0"/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BE36FCC-9FD9-0F47-A174-B13DEF39AC83}"/>
                </a:ext>
              </a:extLst>
            </p:cNvPr>
            <p:cNvSpPr txBox="1"/>
            <p:nvPr/>
          </p:nvSpPr>
          <p:spPr>
            <a:xfrm>
              <a:off x="3240867" y="3135340"/>
              <a:ext cx="5826015" cy="85408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kumimoji="1" lang="ko-Kore-KR" altLang="en-US" sz="3600" dirty="0">
                  <a:solidFill>
                    <a:schemeClr val="bg1">
                      <a:lumMod val="95000"/>
                    </a:schemeClr>
                  </a:solidFill>
                  <a:latin typeface="SB AggroOTF Medium" panose="02020503020101020101" pitchFamily="18" charset="-127"/>
                  <a:ea typeface="SB AggroOTF Medium" panose="02020503020101020101" pitchFamily="18" charset="-127"/>
                </a:rPr>
                <a:t>사용</a:t>
              </a:r>
              <a:r>
                <a:rPr kumimoji="1" lang="ko-KR" altLang="en-US" sz="3600" dirty="0">
                  <a:solidFill>
                    <a:schemeClr val="bg1">
                      <a:lumMod val="95000"/>
                    </a:schemeClr>
                  </a:solidFill>
                  <a:latin typeface="SB AggroOTF Medium" panose="02020503020101020101" pitchFamily="18" charset="-127"/>
                  <a:ea typeface="SB AggroOTF Medium" panose="02020503020101020101" pitchFamily="18" charset="-127"/>
                </a:rPr>
                <a:t> 후기 및 보완점</a:t>
              </a:r>
              <a:endParaRPr kumimoji="1" lang="ko-Kore-KR" altLang="en-US" sz="3600" dirty="0">
                <a:solidFill>
                  <a:schemeClr val="bg1">
                    <a:lumMod val="95000"/>
                  </a:schemeClr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endParaRPr>
            </a:p>
          </p:txBody>
        </p:sp>
      </p:grpSp>
      <p:sp>
        <p:nvSpPr>
          <p:cNvPr id="8" name="L 도형 7">
            <a:extLst>
              <a:ext uri="{FF2B5EF4-FFF2-40B4-BE49-F238E27FC236}">
                <a16:creationId xmlns:a16="http://schemas.microsoft.com/office/drawing/2014/main" id="{4AB8A94C-2655-6044-9CBE-B8CEBF174253}"/>
              </a:ext>
            </a:extLst>
          </p:cNvPr>
          <p:cNvSpPr/>
          <p:nvPr/>
        </p:nvSpPr>
        <p:spPr>
          <a:xfrm rot="18917820">
            <a:off x="6003187" y="2250254"/>
            <a:ext cx="185627" cy="185627"/>
          </a:xfrm>
          <a:prstGeom prst="corner">
            <a:avLst>
              <a:gd name="adj1" fmla="val 20288"/>
              <a:gd name="adj2" fmla="val 20407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CAA7B7E-D8BB-1A45-97A9-46C1F0FCF5F0}"/>
              </a:ext>
            </a:extLst>
          </p:cNvPr>
          <p:cNvSpPr txBox="1"/>
          <p:nvPr/>
        </p:nvSpPr>
        <p:spPr>
          <a:xfrm>
            <a:off x="4684648" y="1406871"/>
            <a:ext cx="2822702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000" dirty="0">
                <a:solidFill>
                  <a:schemeClr val="bg1">
                    <a:lumMod val="95000"/>
                  </a:schemeClr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rPr>
              <a:t>4.</a:t>
            </a:r>
            <a:r>
              <a:rPr kumimoji="1" lang="ko-KR" altLang="en-US" sz="2000" dirty="0">
                <a:solidFill>
                  <a:schemeClr val="bg1">
                    <a:lumMod val="95000"/>
                  </a:schemeClr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rPr>
              <a:t> </a:t>
            </a:r>
            <a:r>
              <a:rPr kumimoji="1" lang="en-US" altLang="ko-KR" sz="2000" dirty="0">
                <a:solidFill>
                  <a:schemeClr val="bg1">
                    <a:lumMod val="95000"/>
                  </a:schemeClr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rPr>
              <a:t>Evaluation</a:t>
            </a:r>
            <a:endParaRPr kumimoji="1" lang="ko-Kore-KR" altLang="en-US" sz="2000" dirty="0">
              <a:solidFill>
                <a:schemeClr val="bg1">
                  <a:lumMod val="95000"/>
                </a:schemeClr>
              </a:solidFill>
              <a:latin typeface="SB AggroOTF Medium" panose="02020503020101020101" pitchFamily="18" charset="-127"/>
              <a:ea typeface="SB AggroOTF Medium" panose="02020503020101020101" pitchFamily="18" charset="-127"/>
            </a:endParaRPr>
          </a:p>
        </p:txBody>
      </p:sp>
      <p:cxnSp>
        <p:nvCxnSpPr>
          <p:cNvPr id="7" name="직선 연결선[R] 6">
            <a:extLst>
              <a:ext uri="{FF2B5EF4-FFF2-40B4-BE49-F238E27FC236}">
                <a16:creationId xmlns:a16="http://schemas.microsoft.com/office/drawing/2014/main" id="{AA127F66-32A8-774D-99C3-25613F7F5B11}"/>
              </a:ext>
            </a:extLst>
          </p:cNvPr>
          <p:cNvCxnSpPr>
            <a:cxnSpLocks/>
          </p:cNvCxnSpPr>
          <p:nvPr/>
        </p:nvCxnSpPr>
        <p:spPr>
          <a:xfrm>
            <a:off x="4496148" y="2023501"/>
            <a:ext cx="3199704" cy="0"/>
          </a:xfrm>
          <a:prstGeom prst="line">
            <a:avLst/>
          </a:prstGeom>
          <a:ln w="1905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2810914B-1D3C-E74F-8B9C-5E7931D0B2C4}"/>
              </a:ext>
            </a:extLst>
          </p:cNvPr>
          <p:cNvCxnSpPr>
            <a:cxnSpLocks/>
          </p:cNvCxnSpPr>
          <p:nvPr/>
        </p:nvCxnSpPr>
        <p:spPr>
          <a:xfrm>
            <a:off x="4496148" y="1124732"/>
            <a:ext cx="3199704" cy="0"/>
          </a:xfrm>
          <a:prstGeom prst="line">
            <a:avLst/>
          </a:prstGeom>
          <a:ln w="1905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3056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88C933B-72E6-1D58-E94A-A5CA44667A88}"/>
              </a:ext>
            </a:extLst>
          </p:cNvPr>
          <p:cNvSpPr txBox="1"/>
          <p:nvPr/>
        </p:nvSpPr>
        <p:spPr>
          <a:xfrm>
            <a:off x="1292822" y="437502"/>
            <a:ext cx="23483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dirty="0">
                <a:solidFill>
                  <a:srgbClr val="DA86A0"/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rPr>
              <a:t>사용 후기 및 보완점</a:t>
            </a:r>
            <a:endParaRPr kumimoji="1" lang="ko-Kore-KR" altLang="en-US" sz="1600" dirty="0">
              <a:solidFill>
                <a:srgbClr val="DA86A0"/>
              </a:solidFill>
              <a:latin typeface="SB AggroOTF Medium" panose="02020503020101020101" pitchFamily="18" charset="-127"/>
              <a:ea typeface="SB AggroOTF Medium" panose="02020503020101020101" pitchFamily="18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5E1B08C6-B6E3-558A-F730-6BC2582D1885}"/>
              </a:ext>
            </a:extLst>
          </p:cNvPr>
          <p:cNvSpPr/>
          <p:nvPr/>
        </p:nvSpPr>
        <p:spPr>
          <a:xfrm>
            <a:off x="571500" y="467591"/>
            <a:ext cx="616930" cy="616930"/>
          </a:xfrm>
          <a:prstGeom prst="roundRect">
            <a:avLst/>
          </a:prstGeom>
          <a:solidFill>
            <a:srgbClr val="DA86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9B0A2A3-4207-1597-5741-BDAC0B112FF6}"/>
              </a:ext>
            </a:extLst>
          </p:cNvPr>
          <p:cNvSpPr txBox="1"/>
          <p:nvPr/>
        </p:nvSpPr>
        <p:spPr>
          <a:xfrm>
            <a:off x="625630" y="574640"/>
            <a:ext cx="529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2400" dirty="0">
                <a:solidFill>
                  <a:srgbClr val="F9EFF2"/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rPr>
              <a:t>1</a:t>
            </a:r>
            <a:endParaRPr kumimoji="1" lang="ko-Kore-KR" altLang="en-US" sz="2400" dirty="0">
              <a:solidFill>
                <a:srgbClr val="F9EFF2"/>
              </a:solidFill>
              <a:latin typeface="SB AggroOTF Medium" panose="02020503020101020101" pitchFamily="18" charset="-127"/>
              <a:ea typeface="SB AggroOTF Medium" panose="0202050302010102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ABFD9DA-6DD1-A548-3807-84D32F7C971E}"/>
              </a:ext>
            </a:extLst>
          </p:cNvPr>
          <p:cNvSpPr txBox="1"/>
          <p:nvPr/>
        </p:nvSpPr>
        <p:spPr>
          <a:xfrm>
            <a:off x="1264630" y="746688"/>
            <a:ext cx="35734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2400" dirty="0">
                <a:solidFill>
                  <a:srgbClr val="DA86A0"/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rPr>
              <a:t>베타</a:t>
            </a:r>
            <a:r>
              <a:rPr kumimoji="1" lang="ko-KR" altLang="en-US" sz="2400" dirty="0">
                <a:solidFill>
                  <a:srgbClr val="DA86A0"/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rPr>
              <a:t> 버전 배포</a:t>
            </a:r>
            <a:endParaRPr kumimoji="1" lang="ko-Kore-KR" altLang="en-US" sz="2400" dirty="0">
              <a:solidFill>
                <a:srgbClr val="DA86A0"/>
              </a:solidFill>
              <a:latin typeface="SB AggroOTF Medium" panose="02020503020101020101" pitchFamily="18" charset="-127"/>
              <a:ea typeface="SB AggroOTF Medium" panose="020205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41D7B3C-04D4-F15E-BD92-0176EC082D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263" y="1345491"/>
            <a:ext cx="6994322" cy="489537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42693EE-5A60-7AB0-30C3-69C1627725D6}"/>
              </a:ext>
            </a:extLst>
          </p:cNvPr>
          <p:cNvSpPr txBox="1"/>
          <p:nvPr/>
        </p:nvSpPr>
        <p:spPr>
          <a:xfrm>
            <a:off x="7953896" y="1617554"/>
            <a:ext cx="3964835" cy="888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ore-KR" altLang="en-US" dirty="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정식</a:t>
            </a:r>
            <a:r>
              <a:rPr kumimoji="1" lang="ko-KR" altLang="en-US" dirty="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 배포를 위해서는 검토 시간이 일주일 가량 소요되기 때문에 베타버전으로 배포</a:t>
            </a:r>
            <a:endParaRPr kumimoji="1" lang="ko-Kore-KR" altLang="en-US" dirty="0">
              <a:latin typeface="NanumBarunGothicOTF YetHangul" panose="02000503000000000000" pitchFamily="2" charset="-128"/>
              <a:ea typeface="NanumBarunGothicOTF YetHangul" panose="02000503000000000000" pitchFamily="2" charset="-128"/>
            </a:endParaRPr>
          </a:p>
        </p:txBody>
      </p:sp>
      <p:sp>
        <p:nvSpPr>
          <p:cNvPr id="7" name="아래쪽 화살표[D] 6">
            <a:extLst>
              <a:ext uri="{FF2B5EF4-FFF2-40B4-BE49-F238E27FC236}">
                <a16:creationId xmlns:a16="http://schemas.microsoft.com/office/drawing/2014/main" id="{858EDF52-B89F-6E5F-B2F8-FD927CCB9F9D}"/>
              </a:ext>
            </a:extLst>
          </p:cNvPr>
          <p:cNvSpPr/>
          <p:nvPr/>
        </p:nvSpPr>
        <p:spPr>
          <a:xfrm>
            <a:off x="9574924" y="2607916"/>
            <a:ext cx="441434" cy="437273"/>
          </a:xfrm>
          <a:prstGeom prst="downArrow">
            <a:avLst/>
          </a:prstGeom>
          <a:solidFill>
            <a:srgbClr val="DA86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965A5E0-0C32-7526-C433-FA5F2D9531B2}"/>
              </a:ext>
            </a:extLst>
          </p:cNvPr>
          <p:cNvSpPr txBox="1"/>
          <p:nvPr/>
        </p:nvSpPr>
        <p:spPr>
          <a:xfrm>
            <a:off x="7953896" y="3146846"/>
            <a:ext cx="3964835" cy="1719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dirty="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web store</a:t>
            </a:r>
            <a:r>
              <a:rPr kumimoji="1" lang="ko-Kore-KR" altLang="en-US" dirty="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에</a:t>
            </a:r>
            <a:r>
              <a:rPr kumimoji="1" lang="en-US" altLang="ko-Kore-KR" dirty="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 </a:t>
            </a:r>
            <a:r>
              <a:rPr kumimoji="1" lang="ko-KR" altLang="en-US" dirty="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전체적으로 공개되지 않고</a:t>
            </a:r>
            <a:r>
              <a:rPr kumimoji="1" lang="en-US" altLang="ko-KR" dirty="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,</a:t>
            </a:r>
            <a:r>
              <a:rPr kumimoji="1" lang="ko-KR" altLang="en-US" dirty="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 배포된 크롬 </a:t>
            </a:r>
            <a:r>
              <a:rPr kumimoji="1" lang="ko-KR" altLang="en-US" dirty="0" err="1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익스텐션의</a:t>
            </a:r>
            <a:r>
              <a:rPr kumimoji="1" lang="ko-KR" altLang="en-US" dirty="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 링크를 알아야 설치할 수 있기 때문에 지인들에게 링크를 전달하여 테스트 진행</a:t>
            </a:r>
            <a:endParaRPr kumimoji="1" lang="ko-Kore-KR" altLang="en-US" dirty="0">
              <a:latin typeface="NanumBarunGothicOTF YetHangul" panose="02000503000000000000" pitchFamily="2" charset="-128"/>
              <a:ea typeface="NanumBarunGothicOTF YetHangul" panose="02000503000000000000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668154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88C933B-72E6-1D58-E94A-A5CA44667A88}"/>
              </a:ext>
            </a:extLst>
          </p:cNvPr>
          <p:cNvSpPr txBox="1"/>
          <p:nvPr/>
        </p:nvSpPr>
        <p:spPr>
          <a:xfrm>
            <a:off x="1292822" y="437502"/>
            <a:ext cx="23483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dirty="0">
                <a:solidFill>
                  <a:srgbClr val="DA86A0"/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rPr>
              <a:t>사용 후기 및 보완점</a:t>
            </a:r>
            <a:endParaRPr kumimoji="1" lang="ko-Kore-KR" altLang="en-US" sz="1600" dirty="0">
              <a:solidFill>
                <a:srgbClr val="DA86A0"/>
              </a:solidFill>
              <a:latin typeface="SB AggroOTF Medium" panose="02020503020101020101" pitchFamily="18" charset="-127"/>
              <a:ea typeface="SB AggroOTF Medium" panose="02020503020101020101" pitchFamily="18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5E1B08C6-B6E3-558A-F730-6BC2582D1885}"/>
              </a:ext>
            </a:extLst>
          </p:cNvPr>
          <p:cNvSpPr/>
          <p:nvPr/>
        </p:nvSpPr>
        <p:spPr>
          <a:xfrm>
            <a:off x="571500" y="467591"/>
            <a:ext cx="616930" cy="616930"/>
          </a:xfrm>
          <a:prstGeom prst="roundRect">
            <a:avLst/>
          </a:prstGeom>
          <a:solidFill>
            <a:srgbClr val="DA86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9B0A2A3-4207-1597-5741-BDAC0B112FF6}"/>
              </a:ext>
            </a:extLst>
          </p:cNvPr>
          <p:cNvSpPr txBox="1"/>
          <p:nvPr/>
        </p:nvSpPr>
        <p:spPr>
          <a:xfrm>
            <a:off x="625630" y="574640"/>
            <a:ext cx="529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400" dirty="0">
                <a:solidFill>
                  <a:srgbClr val="F9EFF2"/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rPr>
              <a:t>2</a:t>
            </a:r>
            <a:endParaRPr kumimoji="1" lang="ko-Kore-KR" altLang="en-US" sz="2400" dirty="0">
              <a:solidFill>
                <a:srgbClr val="F9EFF2"/>
              </a:solidFill>
              <a:latin typeface="SB AggroOTF Medium" panose="02020503020101020101" pitchFamily="18" charset="-127"/>
              <a:ea typeface="SB AggroOTF Medium" panose="0202050302010102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ABFD9DA-6DD1-A548-3807-84D32F7C971E}"/>
              </a:ext>
            </a:extLst>
          </p:cNvPr>
          <p:cNvSpPr txBox="1"/>
          <p:nvPr/>
        </p:nvSpPr>
        <p:spPr>
          <a:xfrm>
            <a:off x="1264630" y="746688"/>
            <a:ext cx="35734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dirty="0">
                <a:solidFill>
                  <a:srgbClr val="DA86A0"/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rPr>
              <a:t>사용 후기 </a:t>
            </a:r>
            <a:r>
              <a:rPr kumimoji="1" lang="en-US" altLang="ko-KR" sz="2000" dirty="0">
                <a:solidFill>
                  <a:srgbClr val="344C53"/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rPr>
              <a:t>:</a:t>
            </a:r>
            <a:r>
              <a:rPr kumimoji="1" lang="ko-KR" altLang="en-US" sz="2000" dirty="0">
                <a:solidFill>
                  <a:srgbClr val="344C53"/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rPr>
              <a:t> 총 응답 </a:t>
            </a:r>
            <a:r>
              <a:rPr kumimoji="1" lang="en-US" altLang="ko-KR" sz="2000" dirty="0">
                <a:solidFill>
                  <a:srgbClr val="344C53"/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rPr>
              <a:t>28</a:t>
            </a:r>
            <a:r>
              <a:rPr kumimoji="1" lang="ko-KR" altLang="en-US" sz="2000" dirty="0">
                <a:solidFill>
                  <a:srgbClr val="344C53"/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rPr>
              <a:t>개</a:t>
            </a:r>
            <a:endParaRPr kumimoji="1" lang="ko-Kore-KR" altLang="en-US" sz="2400" dirty="0">
              <a:solidFill>
                <a:srgbClr val="344C53"/>
              </a:solidFill>
              <a:latin typeface="SB AggroOTF Medium" panose="02020503020101020101" pitchFamily="18" charset="-127"/>
              <a:ea typeface="SB AggroOTF Medium" panose="02020503020101020101" pitchFamily="18" charset="-127"/>
            </a:endParaRPr>
          </a:p>
        </p:txBody>
      </p:sp>
      <p:pic>
        <p:nvPicPr>
          <p:cNvPr id="1026" name="Picture 2" descr="양식 응답 차트. 질문 제목: 사용이 편리하다. 응답 수: 응답 28개.">
            <a:extLst>
              <a:ext uri="{FF2B5EF4-FFF2-40B4-BE49-F238E27FC236}">
                <a16:creationId xmlns:a16="http://schemas.microsoft.com/office/drawing/2014/main" id="{C1AB3A8E-E1BF-482D-0EAD-2112E55C6B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370" y="1435583"/>
            <a:ext cx="5015629" cy="2384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양식 응답 차트. 질문 제목: 디자인이 좋다. 응답 수: 응답 28개.">
            <a:extLst>
              <a:ext uri="{FF2B5EF4-FFF2-40B4-BE49-F238E27FC236}">
                <a16:creationId xmlns:a16="http://schemas.microsoft.com/office/drawing/2014/main" id="{7800F27F-FD02-B185-B93B-A8E7525BCE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4902" y="1435583"/>
            <a:ext cx="5015630" cy="2384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양식 응답 차트. 질문 제목: 메모 기능 만족도. 응답 수: 응답 28개.">
            <a:extLst>
              <a:ext uri="{FF2B5EF4-FFF2-40B4-BE49-F238E27FC236}">
                <a16:creationId xmlns:a16="http://schemas.microsoft.com/office/drawing/2014/main" id="{A120F689-EB78-5734-77FB-F8B94632D1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369" y="4006013"/>
            <a:ext cx="5015629" cy="2384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양식 응답 차트. 질문 제목: 북마크 / 체크 기능 만족도. 응답 수: 응답 28개.">
            <a:extLst>
              <a:ext uri="{FF2B5EF4-FFF2-40B4-BE49-F238E27FC236}">
                <a16:creationId xmlns:a16="http://schemas.microsoft.com/office/drawing/2014/main" id="{58E77A47-2F9A-5E80-3273-7F5A25D7A2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4903" y="4006012"/>
            <a:ext cx="5015629" cy="2384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30397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88C933B-72E6-1D58-E94A-A5CA44667A88}"/>
              </a:ext>
            </a:extLst>
          </p:cNvPr>
          <p:cNvSpPr txBox="1"/>
          <p:nvPr/>
        </p:nvSpPr>
        <p:spPr>
          <a:xfrm>
            <a:off x="1292822" y="437502"/>
            <a:ext cx="23483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dirty="0">
                <a:solidFill>
                  <a:srgbClr val="DA86A0"/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rPr>
              <a:t>사용 후기 및 보완점</a:t>
            </a:r>
            <a:endParaRPr kumimoji="1" lang="ko-Kore-KR" altLang="en-US" sz="1600" dirty="0">
              <a:solidFill>
                <a:srgbClr val="DA86A0"/>
              </a:solidFill>
              <a:latin typeface="SB AggroOTF Medium" panose="02020503020101020101" pitchFamily="18" charset="-127"/>
              <a:ea typeface="SB AggroOTF Medium" panose="02020503020101020101" pitchFamily="18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5E1B08C6-B6E3-558A-F730-6BC2582D1885}"/>
              </a:ext>
            </a:extLst>
          </p:cNvPr>
          <p:cNvSpPr/>
          <p:nvPr/>
        </p:nvSpPr>
        <p:spPr>
          <a:xfrm>
            <a:off x="571500" y="467591"/>
            <a:ext cx="616930" cy="616930"/>
          </a:xfrm>
          <a:prstGeom prst="roundRect">
            <a:avLst/>
          </a:prstGeom>
          <a:solidFill>
            <a:srgbClr val="DA86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9B0A2A3-4207-1597-5741-BDAC0B112FF6}"/>
              </a:ext>
            </a:extLst>
          </p:cNvPr>
          <p:cNvSpPr txBox="1"/>
          <p:nvPr/>
        </p:nvSpPr>
        <p:spPr>
          <a:xfrm>
            <a:off x="625630" y="574640"/>
            <a:ext cx="529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2400" dirty="0">
                <a:solidFill>
                  <a:srgbClr val="F9EFF2"/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rPr>
              <a:t>1</a:t>
            </a:r>
            <a:endParaRPr kumimoji="1" lang="ko-Kore-KR" altLang="en-US" sz="2400" dirty="0">
              <a:solidFill>
                <a:srgbClr val="F9EFF2"/>
              </a:solidFill>
              <a:latin typeface="SB AggroOTF Medium" panose="02020503020101020101" pitchFamily="18" charset="-127"/>
              <a:ea typeface="SB AggroOTF Medium" panose="02020503020101020101" pitchFamily="18" charset="-127"/>
            </a:endParaRPr>
          </a:p>
        </p:txBody>
      </p:sp>
      <p:sp>
        <p:nvSpPr>
          <p:cNvPr id="2" name="아래쪽 화살표[D] 1">
            <a:extLst>
              <a:ext uri="{FF2B5EF4-FFF2-40B4-BE49-F238E27FC236}">
                <a16:creationId xmlns:a16="http://schemas.microsoft.com/office/drawing/2014/main" id="{99F2A614-B54C-5527-3BE3-FE5B6DF91DCC}"/>
              </a:ext>
            </a:extLst>
          </p:cNvPr>
          <p:cNvSpPr/>
          <p:nvPr/>
        </p:nvSpPr>
        <p:spPr>
          <a:xfrm>
            <a:off x="5987314" y="4386667"/>
            <a:ext cx="441434" cy="437273"/>
          </a:xfrm>
          <a:prstGeom prst="downArrow">
            <a:avLst/>
          </a:prstGeom>
          <a:solidFill>
            <a:srgbClr val="DA86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3B9FD4-7F4A-3B16-1F03-BAD3FE55586B}"/>
              </a:ext>
            </a:extLst>
          </p:cNvPr>
          <p:cNvSpPr txBox="1"/>
          <p:nvPr/>
        </p:nvSpPr>
        <p:spPr>
          <a:xfrm>
            <a:off x="4366286" y="4925597"/>
            <a:ext cx="3964835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sz="2400" dirty="0">
                <a:solidFill>
                  <a:srgbClr val="DA86A0"/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rPr>
              <a:t>전반적으로 긍정적인 반응</a:t>
            </a:r>
            <a:endParaRPr kumimoji="1" lang="ko-Kore-KR" altLang="en-US" sz="2400" dirty="0">
              <a:solidFill>
                <a:srgbClr val="DA86A0"/>
              </a:solidFill>
              <a:latin typeface="SB AggroOTF Medium" panose="02020503020101020101" pitchFamily="18" charset="-127"/>
              <a:ea typeface="SB AggroOTF Medium" panose="02020503020101020101" pitchFamily="18" charset="-127"/>
            </a:endParaRPr>
          </a:p>
        </p:txBody>
      </p:sp>
      <p:pic>
        <p:nvPicPr>
          <p:cNvPr id="5" name="Picture 2" descr="양식 응답 차트. 질문 제목: 앞으로 계속 사용할 것이다. 응답 수: 응답 28개.">
            <a:extLst>
              <a:ext uri="{FF2B5EF4-FFF2-40B4-BE49-F238E27FC236}">
                <a16:creationId xmlns:a16="http://schemas.microsoft.com/office/drawing/2014/main" id="{68CED8DD-593D-EF1E-AC4E-8F2F9AB7A1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810" y="1743116"/>
            <a:ext cx="5020714" cy="2386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양식 응답 차트. 질문 제목: 전반적인 만족도는 어떠셨나요?. 응답 수: 응답 28개.">
            <a:extLst>
              <a:ext uri="{FF2B5EF4-FFF2-40B4-BE49-F238E27FC236}">
                <a16:creationId xmlns:a16="http://schemas.microsoft.com/office/drawing/2014/main" id="{D2EC73DB-4EBF-7FCA-3F03-DC34ACBCB8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5696" y="1743115"/>
            <a:ext cx="5020715" cy="2386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23A6035-3D95-FA55-B6BC-85530C4568EA}"/>
              </a:ext>
            </a:extLst>
          </p:cNvPr>
          <p:cNvSpPr txBox="1"/>
          <p:nvPr/>
        </p:nvSpPr>
        <p:spPr>
          <a:xfrm>
            <a:off x="1264630" y="746688"/>
            <a:ext cx="35734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dirty="0">
                <a:solidFill>
                  <a:srgbClr val="DA86A0"/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rPr>
              <a:t>사용 후기 </a:t>
            </a:r>
            <a:r>
              <a:rPr kumimoji="1" lang="en-US" altLang="ko-KR" sz="2000" dirty="0">
                <a:solidFill>
                  <a:srgbClr val="344C53"/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rPr>
              <a:t>:</a:t>
            </a:r>
            <a:r>
              <a:rPr kumimoji="1" lang="ko-KR" altLang="en-US" sz="2000" dirty="0">
                <a:solidFill>
                  <a:srgbClr val="344C53"/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rPr>
              <a:t> 총 응답 </a:t>
            </a:r>
            <a:r>
              <a:rPr kumimoji="1" lang="en-US" altLang="ko-KR" sz="2000" dirty="0">
                <a:solidFill>
                  <a:srgbClr val="344C53"/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rPr>
              <a:t>28</a:t>
            </a:r>
            <a:r>
              <a:rPr kumimoji="1" lang="ko-KR" altLang="en-US" sz="2000" dirty="0">
                <a:solidFill>
                  <a:srgbClr val="344C53"/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rPr>
              <a:t>개</a:t>
            </a:r>
            <a:endParaRPr kumimoji="1" lang="ko-Kore-KR" altLang="en-US" sz="2400" dirty="0">
              <a:solidFill>
                <a:srgbClr val="344C53"/>
              </a:solidFill>
              <a:latin typeface="SB AggroOTF Medium" panose="02020503020101020101" pitchFamily="18" charset="-127"/>
              <a:ea typeface="SB AggroOTF Medium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572480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88C933B-72E6-1D58-E94A-A5CA44667A88}"/>
              </a:ext>
            </a:extLst>
          </p:cNvPr>
          <p:cNvSpPr txBox="1"/>
          <p:nvPr/>
        </p:nvSpPr>
        <p:spPr>
          <a:xfrm>
            <a:off x="1292822" y="437502"/>
            <a:ext cx="23483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dirty="0">
                <a:solidFill>
                  <a:srgbClr val="DA86A0"/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rPr>
              <a:t>사용 후기 및 보완점</a:t>
            </a:r>
            <a:endParaRPr kumimoji="1" lang="ko-Kore-KR" altLang="en-US" sz="1600" dirty="0">
              <a:solidFill>
                <a:srgbClr val="DA86A0"/>
              </a:solidFill>
              <a:latin typeface="SB AggroOTF Medium" panose="02020503020101020101" pitchFamily="18" charset="-127"/>
              <a:ea typeface="SB AggroOTF Medium" panose="02020503020101020101" pitchFamily="18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5E1B08C6-B6E3-558A-F730-6BC2582D1885}"/>
              </a:ext>
            </a:extLst>
          </p:cNvPr>
          <p:cNvSpPr/>
          <p:nvPr/>
        </p:nvSpPr>
        <p:spPr>
          <a:xfrm>
            <a:off x="571500" y="467591"/>
            <a:ext cx="616930" cy="616930"/>
          </a:xfrm>
          <a:prstGeom prst="roundRect">
            <a:avLst/>
          </a:prstGeom>
          <a:solidFill>
            <a:srgbClr val="DA86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9B0A2A3-4207-1597-5741-BDAC0B112FF6}"/>
              </a:ext>
            </a:extLst>
          </p:cNvPr>
          <p:cNvSpPr txBox="1"/>
          <p:nvPr/>
        </p:nvSpPr>
        <p:spPr>
          <a:xfrm>
            <a:off x="625630" y="574640"/>
            <a:ext cx="529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2400" dirty="0">
                <a:solidFill>
                  <a:srgbClr val="F9EFF2"/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rPr>
              <a:t>1</a:t>
            </a:r>
            <a:endParaRPr kumimoji="1" lang="ko-Kore-KR" altLang="en-US" sz="2400" dirty="0">
              <a:solidFill>
                <a:srgbClr val="F9EFF2"/>
              </a:solidFill>
              <a:latin typeface="SB AggroOTF Medium" panose="02020503020101020101" pitchFamily="18" charset="-127"/>
              <a:ea typeface="SB AggroOTF Medium" panose="0202050302010102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27E996A-6050-DCCD-C723-FFBDF92F77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8430" y="1208353"/>
            <a:ext cx="4697363" cy="537975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F1201C80-BA28-81E3-E635-2A4DAD2869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5793" y="1713186"/>
            <a:ext cx="6064530" cy="410823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545F4A-1D40-CBC9-7106-8F0E4C565B91}"/>
              </a:ext>
            </a:extLst>
          </p:cNvPr>
          <p:cNvSpPr txBox="1"/>
          <p:nvPr/>
        </p:nvSpPr>
        <p:spPr>
          <a:xfrm>
            <a:off x="1264630" y="746688"/>
            <a:ext cx="35734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dirty="0">
                <a:solidFill>
                  <a:srgbClr val="DA86A0"/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rPr>
              <a:t>사용 후기 </a:t>
            </a:r>
            <a:r>
              <a:rPr kumimoji="1" lang="en-US" altLang="ko-KR" sz="2000" dirty="0">
                <a:solidFill>
                  <a:srgbClr val="344C53"/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rPr>
              <a:t>:</a:t>
            </a:r>
            <a:r>
              <a:rPr kumimoji="1" lang="ko-KR" altLang="en-US" sz="2000" dirty="0">
                <a:solidFill>
                  <a:srgbClr val="344C53"/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rPr>
              <a:t> 총 응답 </a:t>
            </a:r>
            <a:r>
              <a:rPr kumimoji="1" lang="en-US" altLang="ko-KR" sz="2000" dirty="0">
                <a:solidFill>
                  <a:srgbClr val="344C53"/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rPr>
              <a:t>28</a:t>
            </a:r>
            <a:r>
              <a:rPr kumimoji="1" lang="ko-KR" altLang="en-US" sz="2000" dirty="0">
                <a:solidFill>
                  <a:srgbClr val="344C53"/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rPr>
              <a:t>개</a:t>
            </a:r>
            <a:endParaRPr kumimoji="1" lang="ko-Kore-KR" altLang="en-US" sz="2400" dirty="0">
              <a:solidFill>
                <a:srgbClr val="344C53"/>
              </a:solidFill>
              <a:latin typeface="SB AggroOTF Medium" panose="02020503020101020101" pitchFamily="18" charset="-127"/>
              <a:ea typeface="SB AggroOTF Medium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125604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88C933B-72E6-1D58-E94A-A5CA44667A88}"/>
              </a:ext>
            </a:extLst>
          </p:cNvPr>
          <p:cNvSpPr txBox="1"/>
          <p:nvPr/>
        </p:nvSpPr>
        <p:spPr>
          <a:xfrm>
            <a:off x="1292822" y="437502"/>
            <a:ext cx="23483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dirty="0">
                <a:solidFill>
                  <a:srgbClr val="DA86A0"/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rPr>
              <a:t>사용 후기 및 보완점</a:t>
            </a:r>
            <a:endParaRPr kumimoji="1" lang="ko-Kore-KR" altLang="en-US" sz="1600" dirty="0">
              <a:solidFill>
                <a:srgbClr val="DA86A0"/>
              </a:solidFill>
              <a:latin typeface="SB AggroOTF Medium" panose="02020503020101020101" pitchFamily="18" charset="-127"/>
              <a:ea typeface="SB AggroOTF Medium" panose="02020503020101020101" pitchFamily="18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5E1B08C6-B6E3-558A-F730-6BC2582D1885}"/>
              </a:ext>
            </a:extLst>
          </p:cNvPr>
          <p:cNvSpPr/>
          <p:nvPr/>
        </p:nvSpPr>
        <p:spPr>
          <a:xfrm>
            <a:off x="571500" y="467591"/>
            <a:ext cx="616930" cy="616930"/>
          </a:xfrm>
          <a:prstGeom prst="roundRect">
            <a:avLst/>
          </a:prstGeom>
          <a:solidFill>
            <a:srgbClr val="DA86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9B0A2A3-4207-1597-5741-BDAC0B112FF6}"/>
              </a:ext>
            </a:extLst>
          </p:cNvPr>
          <p:cNvSpPr txBox="1"/>
          <p:nvPr/>
        </p:nvSpPr>
        <p:spPr>
          <a:xfrm>
            <a:off x="625630" y="574640"/>
            <a:ext cx="529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2400" dirty="0">
                <a:solidFill>
                  <a:srgbClr val="F9EFF2"/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rPr>
              <a:t>1</a:t>
            </a:r>
            <a:endParaRPr kumimoji="1" lang="ko-Kore-KR" altLang="en-US" sz="2400" dirty="0">
              <a:solidFill>
                <a:srgbClr val="F9EFF2"/>
              </a:solidFill>
              <a:latin typeface="SB AggroOTF Medium" panose="02020503020101020101" pitchFamily="18" charset="-127"/>
              <a:ea typeface="SB AggroOTF Medium" panose="0202050302010102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ABFD9DA-6DD1-A548-3807-84D32F7C971E}"/>
              </a:ext>
            </a:extLst>
          </p:cNvPr>
          <p:cNvSpPr txBox="1"/>
          <p:nvPr/>
        </p:nvSpPr>
        <p:spPr>
          <a:xfrm>
            <a:off x="1264630" y="746688"/>
            <a:ext cx="35734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dirty="0">
                <a:solidFill>
                  <a:srgbClr val="DA86A0"/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rPr>
              <a:t>사용 후기 </a:t>
            </a:r>
            <a:r>
              <a:rPr kumimoji="1" lang="en-US" altLang="ko-KR" sz="2400" dirty="0">
                <a:solidFill>
                  <a:srgbClr val="DA86A0"/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rPr>
              <a:t>:</a:t>
            </a:r>
            <a:r>
              <a:rPr kumimoji="1" lang="ko-KR" altLang="en-US" sz="2400" dirty="0">
                <a:solidFill>
                  <a:srgbClr val="DA86A0"/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rPr>
              <a:t> </a:t>
            </a:r>
            <a:r>
              <a:rPr kumimoji="1" lang="ko-Kore-KR" altLang="en-US" sz="2400" dirty="0">
                <a:solidFill>
                  <a:srgbClr val="344C53"/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rPr>
              <a:t>만족</a:t>
            </a:r>
            <a:r>
              <a:rPr kumimoji="1" lang="ko-KR" altLang="en-US" sz="2400" dirty="0">
                <a:solidFill>
                  <a:srgbClr val="344C53"/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rPr>
              <a:t> </a:t>
            </a:r>
            <a:r>
              <a:rPr kumimoji="1" lang="ko-Kore-KR" altLang="en-US" sz="2400" dirty="0">
                <a:solidFill>
                  <a:srgbClr val="344C53"/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rPr>
              <a:t>👍🏼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AE42B9-6201-66F2-BA8B-9D56679F02A4}"/>
              </a:ext>
            </a:extLst>
          </p:cNvPr>
          <p:cNvSpPr txBox="1"/>
          <p:nvPr/>
        </p:nvSpPr>
        <p:spPr>
          <a:xfrm>
            <a:off x="942114" y="1633449"/>
            <a:ext cx="10557103" cy="33711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ore-KR" altLang="en-US" dirty="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해야하는</a:t>
            </a:r>
            <a:r>
              <a:rPr kumimoji="1" lang="ko-KR" altLang="en-US" dirty="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 강의 </a:t>
            </a:r>
            <a:r>
              <a:rPr kumimoji="1" lang="en-US" altLang="ko-KR" dirty="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/</a:t>
            </a:r>
            <a:r>
              <a:rPr kumimoji="1" lang="ko-KR" altLang="en-US" dirty="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 과제를 한눈에 확인하기가 편리하다</a:t>
            </a:r>
            <a:endParaRPr kumimoji="1" lang="en-US" altLang="ko-KR" dirty="0">
              <a:latin typeface="NanumBarunGothicOTF YetHangul" panose="02000503000000000000" pitchFamily="2" charset="-128"/>
              <a:ea typeface="NanumBarunGothicOTF YetHangul" panose="02000503000000000000" pitchFamily="2" charset="-128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체계적인 학습 관리가 가능하다</a:t>
            </a:r>
            <a:endParaRPr kumimoji="1" lang="en-US" altLang="ko-KR" dirty="0">
              <a:latin typeface="NanumBarunGothicOTF YetHangul" panose="02000503000000000000" pitchFamily="2" charset="-128"/>
              <a:ea typeface="NanumBarunGothicOTF YetHangul" panose="02000503000000000000" pitchFamily="2" charset="-128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페이지 이동속도가 빠르고</a:t>
            </a:r>
            <a:r>
              <a:rPr kumimoji="1" lang="en-US" altLang="ko-KR" dirty="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,</a:t>
            </a:r>
            <a:r>
              <a:rPr kumimoji="1" lang="ko-KR" altLang="en-US" dirty="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 공지사항 </a:t>
            </a:r>
            <a:r>
              <a:rPr kumimoji="1" lang="en-US" altLang="ko-KR" dirty="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/</a:t>
            </a:r>
            <a:r>
              <a:rPr kumimoji="1" lang="ko-KR" altLang="en-US" dirty="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 자료실을 볼 때 페이지를 이동하지 않아도 되어서 편리했다</a:t>
            </a:r>
            <a:endParaRPr kumimoji="1" lang="en-US" altLang="ko-KR" dirty="0">
              <a:latin typeface="NanumBarunGothicOTF YetHangul" panose="02000503000000000000" pitchFamily="2" charset="-128"/>
              <a:ea typeface="NanumBarunGothicOTF YetHangul" panose="02000503000000000000" pitchFamily="2" charset="-128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디자인이 좋다</a:t>
            </a:r>
            <a:r>
              <a:rPr kumimoji="1" lang="en-US" altLang="ko-KR" dirty="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,</a:t>
            </a:r>
            <a:r>
              <a:rPr kumimoji="1" lang="ko-KR" altLang="en-US" dirty="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 로고가 귀엽다</a:t>
            </a:r>
            <a:endParaRPr kumimoji="1" lang="en-US" altLang="ko-KR" dirty="0">
              <a:latin typeface="NanumBarunGothicOTF YetHangul" panose="02000503000000000000" pitchFamily="2" charset="-128"/>
              <a:ea typeface="NanumBarunGothicOTF YetHangul" panose="02000503000000000000" pitchFamily="2" charset="-128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‘</a:t>
            </a:r>
            <a:r>
              <a:rPr kumimoji="1" lang="ko-KR" altLang="en-US" dirty="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강의</a:t>
            </a:r>
            <a:r>
              <a:rPr kumimoji="1" lang="en-US" altLang="ko-KR" dirty="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’</a:t>
            </a:r>
            <a:r>
              <a:rPr kumimoji="1" lang="ko-KR" altLang="en-US" dirty="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탭에서 다른 과목으로 이동했을</a:t>
            </a:r>
            <a:r>
              <a:rPr kumimoji="1" lang="en-US" altLang="ko-KR" dirty="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 </a:t>
            </a:r>
            <a:r>
              <a:rPr kumimoji="1" lang="ko-KR" altLang="en-US" dirty="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때 해당 과목도 </a:t>
            </a:r>
            <a:r>
              <a:rPr kumimoji="1" lang="en-US" altLang="ko-KR" dirty="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‘</a:t>
            </a:r>
            <a:r>
              <a:rPr kumimoji="1" lang="ko-KR" altLang="en-US" dirty="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강의</a:t>
            </a:r>
            <a:r>
              <a:rPr kumimoji="1" lang="en-US" altLang="ko-KR" dirty="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’</a:t>
            </a:r>
            <a:r>
              <a:rPr kumimoji="1" lang="ko-KR" altLang="en-US" dirty="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탭으로 이동할 수 있어서 편리했다</a:t>
            </a:r>
            <a:endParaRPr kumimoji="1" lang="en-US" altLang="ko-KR" dirty="0">
              <a:latin typeface="NanumBarunGothicOTF YetHangul" panose="02000503000000000000" pitchFamily="2" charset="-128"/>
              <a:ea typeface="NanumBarunGothicOTF YetHangul" panose="02000503000000000000" pitchFamily="2" charset="-128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아이캠퍼스를 사용하면서 불편한 점들에 대한 대안을 가장 많이 반영한 확장 프로그램인 것 같다</a:t>
            </a:r>
            <a:endParaRPr kumimoji="1" lang="en-US" altLang="ko-KR" dirty="0">
              <a:latin typeface="NanumBarunGothicOTF YetHangul" panose="02000503000000000000" pitchFamily="2" charset="-128"/>
              <a:ea typeface="NanumBarunGothicOTF YetHangul" panose="02000503000000000000" pitchFamily="2" charset="-128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업데이트 버튼</a:t>
            </a:r>
            <a:r>
              <a:rPr kumimoji="1" lang="en-US" altLang="ko-KR" dirty="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,</a:t>
            </a:r>
            <a:r>
              <a:rPr kumimoji="1" lang="ko-KR" altLang="en-US" dirty="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 주차 선택 설명 등 디테일이 있어서 더 완성도 높아 보인다</a:t>
            </a:r>
            <a:endParaRPr kumimoji="1" lang="en-US" altLang="ko-KR" dirty="0">
              <a:latin typeface="NanumBarunGothicOTF YetHangul" panose="02000503000000000000" pitchFamily="2" charset="-128"/>
              <a:ea typeface="NanumBarunGothicOTF YetHangul" panose="02000503000000000000" pitchFamily="2" charset="-128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전체 대시보드에서 달력으로 마감 기한 표시한 게 한 눈에 보여서 좋았다</a:t>
            </a:r>
            <a:endParaRPr kumimoji="1" lang="en-US" altLang="ko-KR" dirty="0">
              <a:latin typeface="NanumBarunGothicOTF YetHangul" panose="02000503000000000000" pitchFamily="2" charset="-128"/>
              <a:ea typeface="NanumBarunGothicOTF YetHangul" panose="02000503000000000000" pitchFamily="2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85A0DAD-7BB5-6D1E-BBB5-C35DED0D6A24}"/>
              </a:ext>
            </a:extLst>
          </p:cNvPr>
          <p:cNvSpPr txBox="1"/>
          <p:nvPr/>
        </p:nvSpPr>
        <p:spPr>
          <a:xfrm>
            <a:off x="2097062" y="5224551"/>
            <a:ext cx="9118242" cy="557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2200" u="sng" dirty="0">
                <a:solidFill>
                  <a:srgbClr val="DA86A0"/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rPr>
              <a:t>학습관리</a:t>
            </a:r>
            <a:r>
              <a:rPr kumimoji="1" lang="ko-KR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rPr>
              <a:t>를 편하게 하고자 했던 </a:t>
            </a:r>
            <a:r>
              <a:rPr kumimoji="1" lang="en-US" altLang="ko-KR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rPr>
              <a:t>‘</a:t>
            </a:r>
            <a:r>
              <a:rPr kumimoji="1" lang="en-US" altLang="ko-KR" sz="2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rPr>
              <a:t>MyCampus</a:t>
            </a:r>
            <a:r>
              <a:rPr kumimoji="1" lang="en-US" altLang="ko-KR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rPr>
              <a:t>’</a:t>
            </a:r>
            <a:r>
              <a:rPr kumimoji="1" lang="ko-KR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rPr>
              <a:t>프로젝트의 목표 달성</a:t>
            </a:r>
            <a:endParaRPr kumimoji="1" lang="ko-Kore-KR" altLang="en-US" sz="2200" dirty="0">
              <a:solidFill>
                <a:schemeClr val="tx1">
                  <a:lumMod val="75000"/>
                  <a:lumOff val="25000"/>
                </a:schemeClr>
              </a:solidFill>
              <a:latin typeface="SB AggroOTF Medium" panose="02020503020101020101" pitchFamily="18" charset="-127"/>
              <a:ea typeface="SB AggroOTF Medium" panose="02020503020101020101" pitchFamily="18" charset="-127"/>
            </a:endParaRPr>
          </a:p>
        </p:txBody>
      </p:sp>
      <p:sp>
        <p:nvSpPr>
          <p:cNvPr id="11" name="오른쪽 화살표[R] 10">
            <a:extLst>
              <a:ext uri="{FF2B5EF4-FFF2-40B4-BE49-F238E27FC236}">
                <a16:creationId xmlns:a16="http://schemas.microsoft.com/office/drawing/2014/main" id="{68185DA7-B993-57A8-9EAD-1140E69424EE}"/>
              </a:ext>
            </a:extLst>
          </p:cNvPr>
          <p:cNvSpPr/>
          <p:nvPr/>
        </p:nvSpPr>
        <p:spPr>
          <a:xfrm>
            <a:off x="1292822" y="5368245"/>
            <a:ext cx="682580" cy="321972"/>
          </a:xfrm>
          <a:prstGeom prst="rightArrow">
            <a:avLst/>
          </a:prstGeom>
          <a:solidFill>
            <a:srgbClr val="DA86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458465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6C3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43BC4D47-78D5-8945-8243-4AB46C93B72E}"/>
              </a:ext>
            </a:extLst>
          </p:cNvPr>
          <p:cNvGrpSpPr/>
          <p:nvPr/>
        </p:nvGrpSpPr>
        <p:grpSpPr>
          <a:xfrm>
            <a:off x="3380930" y="2922270"/>
            <a:ext cx="5440474" cy="880584"/>
            <a:chOff x="3404516" y="3139150"/>
            <a:chExt cx="5440474" cy="880584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04F6CC8-0202-9148-A092-1E2722E714EA}"/>
                </a:ext>
              </a:extLst>
            </p:cNvPr>
            <p:cNvSpPr txBox="1"/>
            <p:nvPr/>
          </p:nvSpPr>
          <p:spPr>
            <a:xfrm>
              <a:off x="3441357" y="3139150"/>
              <a:ext cx="5403633" cy="8540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kumimoji="1" lang="ko-KR" altLang="en-US" sz="3600" dirty="0">
                  <a:solidFill>
                    <a:srgbClr val="DA86A0"/>
                  </a:solidFill>
                  <a:latin typeface="SB AggroOTF Medium" panose="02020503020101020101" pitchFamily="18" charset="-127"/>
                  <a:ea typeface="SB AggroOTF Medium" panose="02020503020101020101" pitchFamily="18" charset="-127"/>
                </a:rPr>
                <a:t>프로젝트 소개</a:t>
              </a:r>
              <a:endParaRPr kumimoji="1" lang="ko-Kore-KR" altLang="en-US" sz="3600" dirty="0">
                <a:solidFill>
                  <a:srgbClr val="DA86A0"/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BE36FCC-9FD9-0F47-A174-B13DEF39AC83}"/>
                </a:ext>
              </a:extLst>
            </p:cNvPr>
            <p:cNvSpPr txBox="1"/>
            <p:nvPr/>
          </p:nvSpPr>
          <p:spPr>
            <a:xfrm>
              <a:off x="3404516" y="3165654"/>
              <a:ext cx="5403633" cy="85408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kumimoji="1" lang="ko-KR" altLang="en-US" sz="3600" dirty="0">
                  <a:solidFill>
                    <a:schemeClr val="bg1">
                      <a:lumMod val="95000"/>
                    </a:schemeClr>
                  </a:solidFill>
                  <a:latin typeface="SB AggroOTF Medium" panose="02020503020101020101" pitchFamily="18" charset="-127"/>
                  <a:ea typeface="SB AggroOTF Medium" panose="02020503020101020101" pitchFamily="18" charset="-127"/>
                </a:rPr>
                <a:t>프로젝트 소개</a:t>
              </a:r>
              <a:endParaRPr kumimoji="1" lang="en-US" altLang="ko-KR" sz="3600" dirty="0">
                <a:solidFill>
                  <a:schemeClr val="bg1">
                    <a:lumMod val="95000"/>
                  </a:schemeClr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endParaRPr>
            </a:p>
          </p:txBody>
        </p:sp>
      </p:grpSp>
      <p:sp>
        <p:nvSpPr>
          <p:cNvPr id="8" name="L 도형 7">
            <a:extLst>
              <a:ext uri="{FF2B5EF4-FFF2-40B4-BE49-F238E27FC236}">
                <a16:creationId xmlns:a16="http://schemas.microsoft.com/office/drawing/2014/main" id="{4AB8A94C-2655-6044-9CBE-B8CEBF174253}"/>
              </a:ext>
            </a:extLst>
          </p:cNvPr>
          <p:cNvSpPr/>
          <p:nvPr/>
        </p:nvSpPr>
        <p:spPr>
          <a:xfrm rot="18917820">
            <a:off x="6003187" y="2250254"/>
            <a:ext cx="185627" cy="185627"/>
          </a:xfrm>
          <a:prstGeom prst="corner">
            <a:avLst>
              <a:gd name="adj1" fmla="val 20288"/>
              <a:gd name="adj2" fmla="val 20407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CAA7B7E-D8BB-1A45-97A9-46C1F0FCF5F0}"/>
              </a:ext>
            </a:extLst>
          </p:cNvPr>
          <p:cNvSpPr txBox="1"/>
          <p:nvPr/>
        </p:nvSpPr>
        <p:spPr>
          <a:xfrm>
            <a:off x="4684648" y="1406871"/>
            <a:ext cx="2822702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2000" dirty="0">
                <a:solidFill>
                  <a:schemeClr val="bg1">
                    <a:lumMod val="95000"/>
                  </a:schemeClr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rPr>
              <a:t>1. Intro</a:t>
            </a:r>
            <a:endParaRPr kumimoji="1" lang="ko-Kore-KR" altLang="en-US" sz="2000" dirty="0">
              <a:solidFill>
                <a:schemeClr val="bg1">
                  <a:lumMod val="95000"/>
                </a:schemeClr>
              </a:solidFill>
              <a:latin typeface="SB AggroOTF Medium" panose="02020503020101020101" pitchFamily="18" charset="-127"/>
              <a:ea typeface="SB AggroOTF Medium" panose="02020503020101020101" pitchFamily="18" charset="-127"/>
            </a:endParaRPr>
          </a:p>
        </p:txBody>
      </p:sp>
      <p:cxnSp>
        <p:nvCxnSpPr>
          <p:cNvPr id="7" name="직선 연결선[R] 6">
            <a:extLst>
              <a:ext uri="{FF2B5EF4-FFF2-40B4-BE49-F238E27FC236}">
                <a16:creationId xmlns:a16="http://schemas.microsoft.com/office/drawing/2014/main" id="{AA127F66-32A8-774D-99C3-25613F7F5B11}"/>
              </a:ext>
            </a:extLst>
          </p:cNvPr>
          <p:cNvCxnSpPr>
            <a:cxnSpLocks/>
          </p:cNvCxnSpPr>
          <p:nvPr/>
        </p:nvCxnSpPr>
        <p:spPr>
          <a:xfrm>
            <a:off x="4496148" y="2023501"/>
            <a:ext cx="3199704" cy="0"/>
          </a:xfrm>
          <a:prstGeom prst="line">
            <a:avLst/>
          </a:prstGeom>
          <a:ln w="1905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2810914B-1D3C-E74F-8B9C-5E7931D0B2C4}"/>
              </a:ext>
            </a:extLst>
          </p:cNvPr>
          <p:cNvCxnSpPr>
            <a:cxnSpLocks/>
          </p:cNvCxnSpPr>
          <p:nvPr/>
        </p:nvCxnSpPr>
        <p:spPr>
          <a:xfrm>
            <a:off x="4496148" y="1124732"/>
            <a:ext cx="3199704" cy="0"/>
          </a:xfrm>
          <a:prstGeom prst="line">
            <a:avLst/>
          </a:prstGeom>
          <a:ln w="1905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03296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88C933B-72E6-1D58-E94A-A5CA44667A88}"/>
              </a:ext>
            </a:extLst>
          </p:cNvPr>
          <p:cNvSpPr txBox="1"/>
          <p:nvPr/>
        </p:nvSpPr>
        <p:spPr>
          <a:xfrm>
            <a:off x="1292822" y="437502"/>
            <a:ext cx="23483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dirty="0">
                <a:solidFill>
                  <a:srgbClr val="DA86A0"/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rPr>
              <a:t>사용 후기 및 보완점</a:t>
            </a:r>
            <a:endParaRPr kumimoji="1" lang="ko-Kore-KR" altLang="en-US" sz="1600" dirty="0">
              <a:solidFill>
                <a:srgbClr val="DA86A0"/>
              </a:solidFill>
              <a:latin typeface="SB AggroOTF Medium" panose="02020503020101020101" pitchFamily="18" charset="-127"/>
              <a:ea typeface="SB AggroOTF Medium" panose="02020503020101020101" pitchFamily="18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5E1B08C6-B6E3-558A-F730-6BC2582D1885}"/>
              </a:ext>
            </a:extLst>
          </p:cNvPr>
          <p:cNvSpPr/>
          <p:nvPr/>
        </p:nvSpPr>
        <p:spPr>
          <a:xfrm>
            <a:off x="571500" y="467591"/>
            <a:ext cx="616930" cy="616930"/>
          </a:xfrm>
          <a:prstGeom prst="roundRect">
            <a:avLst/>
          </a:prstGeom>
          <a:solidFill>
            <a:srgbClr val="DA86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9B0A2A3-4207-1597-5741-BDAC0B112FF6}"/>
              </a:ext>
            </a:extLst>
          </p:cNvPr>
          <p:cNvSpPr txBox="1"/>
          <p:nvPr/>
        </p:nvSpPr>
        <p:spPr>
          <a:xfrm>
            <a:off x="625630" y="574640"/>
            <a:ext cx="529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2400" dirty="0">
                <a:solidFill>
                  <a:srgbClr val="F9EFF2"/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rPr>
              <a:t>1</a:t>
            </a:r>
            <a:endParaRPr kumimoji="1" lang="ko-Kore-KR" altLang="en-US" sz="2400" dirty="0">
              <a:solidFill>
                <a:srgbClr val="F9EFF2"/>
              </a:solidFill>
              <a:latin typeface="SB AggroOTF Medium" panose="02020503020101020101" pitchFamily="18" charset="-127"/>
              <a:ea typeface="SB AggroOTF Medium" panose="0202050302010102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ABFD9DA-6DD1-A548-3807-84D32F7C971E}"/>
              </a:ext>
            </a:extLst>
          </p:cNvPr>
          <p:cNvSpPr txBox="1"/>
          <p:nvPr/>
        </p:nvSpPr>
        <p:spPr>
          <a:xfrm>
            <a:off x="1264629" y="746688"/>
            <a:ext cx="50073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dirty="0">
                <a:solidFill>
                  <a:srgbClr val="DA86A0"/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rPr>
              <a:t>사용 후기</a:t>
            </a:r>
            <a:r>
              <a:rPr kumimoji="1" lang="en-US" altLang="ko-KR" sz="2400" dirty="0">
                <a:solidFill>
                  <a:srgbClr val="DA86A0"/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rPr>
              <a:t> : </a:t>
            </a:r>
            <a:r>
              <a:rPr kumimoji="1" lang="ko-Kore-KR" altLang="en-US" sz="2400" dirty="0">
                <a:solidFill>
                  <a:srgbClr val="344C53"/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rPr>
              <a:t>불만족</a:t>
            </a:r>
            <a:r>
              <a:rPr kumimoji="1" lang="en-US" altLang="ko-Kore-KR" sz="2400" dirty="0">
                <a:solidFill>
                  <a:srgbClr val="344C53"/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rPr>
              <a:t> /</a:t>
            </a:r>
            <a:r>
              <a:rPr kumimoji="1" lang="ko-KR" altLang="en-US" sz="2400" dirty="0">
                <a:solidFill>
                  <a:srgbClr val="344C53"/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rPr>
              <a:t> 피드백</a:t>
            </a:r>
            <a:endParaRPr kumimoji="1" lang="ko-Kore-KR" altLang="en-US" sz="2400" dirty="0">
              <a:solidFill>
                <a:srgbClr val="344C53"/>
              </a:solidFill>
              <a:latin typeface="SB AggroOTF Medium" panose="02020503020101020101" pitchFamily="18" charset="-127"/>
              <a:ea typeface="SB AggroOTF Medium" panose="020205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4FA86B-30EF-BB6C-33A8-74ECDC1A5449}"/>
              </a:ext>
            </a:extLst>
          </p:cNvPr>
          <p:cNvSpPr txBox="1"/>
          <p:nvPr/>
        </p:nvSpPr>
        <p:spPr>
          <a:xfrm>
            <a:off x="899753" y="1393707"/>
            <a:ext cx="10744513" cy="5089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dirty="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메모 기능 관련</a:t>
            </a:r>
            <a:endParaRPr kumimoji="1" lang="en-US" altLang="ko-Kore-KR" dirty="0">
              <a:latin typeface="NanumBarunGothicOTF YetHangul" panose="02000503000000000000" pitchFamily="2" charset="-128"/>
              <a:ea typeface="NanumBarunGothicOTF YetHangul" panose="02000503000000000000" pitchFamily="2" charset="-128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ore-KR" altLang="en-US" dirty="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메모</a:t>
            </a:r>
            <a:r>
              <a:rPr kumimoji="1" lang="ko-KR" altLang="en-US" dirty="0" err="1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를</a:t>
            </a:r>
            <a:r>
              <a:rPr kumimoji="1" lang="ko-KR" altLang="en-US" dirty="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 작성할 때 하나의 큰 메모장 보다는 업로드할 때 마다 조그마한 메모장이 생겼으면 좋겠다</a:t>
            </a:r>
            <a:endParaRPr kumimoji="1" lang="en-US" altLang="ko-KR" dirty="0">
              <a:latin typeface="NanumBarunGothicOTF YetHangul" panose="02000503000000000000" pitchFamily="2" charset="-128"/>
              <a:ea typeface="NanumBarunGothicOTF YetHangul" panose="02000503000000000000" pitchFamily="2" charset="-128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메모 삭제 기능이 추가되면 좋겠다</a:t>
            </a:r>
            <a:endParaRPr kumimoji="1" lang="en-US" altLang="ko-KR" dirty="0">
              <a:latin typeface="NanumBarunGothicOTF YetHangul" panose="02000503000000000000" pitchFamily="2" charset="-128"/>
              <a:ea typeface="NanumBarunGothicOTF YetHangul" panose="02000503000000000000" pitchFamily="2" charset="-128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 err="1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강의별</a:t>
            </a:r>
            <a:r>
              <a:rPr kumimoji="1" lang="ko-KR" altLang="en-US" dirty="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 메모 기능이 있으면 좋겠다</a:t>
            </a:r>
            <a:r>
              <a:rPr kumimoji="1" lang="en-US" altLang="ko-KR" dirty="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.</a:t>
            </a:r>
            <a:r>
              <a:rPr kumimoji="1" lang="ko-KR" altLang="en-US" dirty="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 강의 시간 태그 기능이 있었으면 좋겠다</a:t>
            </a:r>
            <a:endParaRPr kumimoji="1" lang="en-US" altLang="ko-KR" dirty="0">
              <a:latin typeface="NanumBarunGothicOTF YetHangul" panose="02000503000000000000" pitchFamily="2" charset="-128"/>
              <a:ea typeface="NanumBarunGothicOTF YetHangul" panose="02000503000000000000" pitchFamily="2" charset="-128"/>
            </a:endParaRPr>
          </a:p>
          <a:p>
            <a:pPr>
              <a:lnSpc>
                <a:spcPct val="150000"/>
              </a:lnSpc>
            </a:pPr>
            <a:endParaRPr kumimoji="1" lang="en-US" altLang="ko-KR" sz="1000" dirty="0">
              <a:latin typeface="NanumBarunGothicOTF YetHangul" panose="02000503000000000000" pitchFamily="2" charset="-128"/>
              <a:ea typeface="NanumBarunGothicOTF YetHangul" panose="02000503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dirty="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UI </a:t>
            </a:r>
            <a:r>
              <a:rPr kumimoji="1" lang="ko-KR" altLang="en-US" dirty="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관련</a:t>
            </a:r>
            <a:endParaRPr kumimoji="1" lang="en-US" altLang="ko-KR" dirty="0">
              <a:latin typeface="NanumBarunGothicOTF YetHangul" panose="02000503000000000000" pitchFamily="2" charset="-128"/>
              <a:ea typeface="NanumBarunGothicOTF YetHangul" panose="02000503000000000000" pitchFamily="2" charset="-128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대시보드 상단의 로고가 더 잘 보였으면 좋겠다</a:t>
            </a:r>
            <a:endParaRPr kumimoji="1" lang="en-US" altLang="ko-KR" dirty="0">
              <a:latin typeface="NanumBarunGothicOTF YetHangul" panose="02000503000000000000" pitchFamily="2" charset="-128"/>
              <a:ea typeface="NanumBarunGothicOTF YetHangul" panose="02000503000000000000" pitchFamily="2" charset="-128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사이드바에 있는 과목명을 두 글자로 표시하고</a:t>
            </a:r>
            <a:r>
              <a:rPr kumimoji="1" lang="en-US" altLang="ko-KR" dirty="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,</a:t>
            </a:r>
            <a:r>
              <a:rPr kumimoji="1" lang="ko-KR" altLang="en-US" dirty="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 사용자가 </a:t>
            </a:r>
            <a:r>
              <a:rPr kumimoji="1" lang="ko-KR" altLang="en-US" dirty="0" err="1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커스텀할</a:t>
            </a:r>
            <a:r>
              <a:rPr kumimoji="1" lang="ko-KR" altLang="en-US" dirty="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 수 있으면 좋겠다</a:t>
            </a:r>
            <a:endParaRPr kumimoji="1" lang="en-US" altLang="ko-KR" dirty="0">
              <a:latin typeface="NanumBarunGothicOTF YetHangul" panose="02000503000000000000" pitchFamily="2" charset="-128"/>
              <a:ea typeface="NanumBarunGothicOTF YetHangul" panose="02000503000000000000" pitchFamily="2" charset="-128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과목별 공지사항도 대시보드에서 확인할 수 있었으면 좋겠다</a:t>
            </a:r>
            <a:endParaRPr kumimoji="1" lang="en-US" altLang="ko-KR" dirty="0">
              <a:latin typeface="NanumBarunGothicOTF YetHangul" panose="02000503000000000000" pitchFamily="2" charset="-128"/>
              <a:ea typeface="NanumBarunGothicOTF YetHangul" panose="02000503000000000000" pitchFamily="2" charset="-128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 err="1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icampus</a:t>
            </a:r>
            <a:r>
              <a:rPr kumimoji="1" lang="en-US" altLang="ko-KR" dirty="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 </a:t>
            </a:r>
            <a:r>
              <a:rPr kumimoji="1" lang="ko-KR" altLang="en-US" dirty="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화면이 </a:t>
            </a:r>
            <a:r>
              <a:rPr kumimoji="1" lang="ko-KR" altLang="en-US" dirty="0" err="1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익스텐션</a:t>
            </a:r>
            <a:r>
              <a:rPr kumimoji="1" lang="ko-KR" altLang="en-US" dirty="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 화면으로 바뀌었으면 좋겠다</a:t>
            </a:r>
            <a:endParaRPr kumimoji="1" lang="en-US" altLang="ko-KR" dirty="0">
              <a:latin typeface="NanumBarunGothicOTF YetHangul" panose="02000503000000000000" pitchFamily="2" charset="-128"/>
              <a:ea typeface="NanumBarunGothicOTF YetHangul" panose="02000503000000000000" pitchFamily="2" charset="-128"/>
            </a:endParaRPr>
          </a:p>
          <a:p>
            <a:pPr>
              <a:lnSpc>
                <a:spcPct val="150000"/>
              </a:lnSpc>
            </a:pPr>
            <a:endParaRPr kumimoji="1" lang="en-US" altLang="ko-KR" sz="1000" dirty="0">
              <a:latin typeface="NanumBarunGothicOTF YetHangul" panose="02000503000000000000" pitchFamily="2" charset="-128"/>
              <a:ea typeface="NanumBarunGothicOTF YetHangul" panose="02000503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ko-KR" altLang="en-US" dirty="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그 외</a:t>
            </a:r>
            <a:endParaRPr kumimoji="1" lang="en-US" altLang="ko-KR" dirty="0">
              <a:latin typeface="NanumBarunGothicOTF YetHangul" panose="02000503000000000000" pitchFamily="2" charset="-128"/>
              <a:ea typeface="NanumBarunGothicOTF YetHangul" panose="02000503000000000000" pitchFamily="2" charset="-128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처음 </a:t>
            </a:r>
            <a:r>
              <a:rPr kumimoji="1" lang="ko-KR" altLang="en-US" dirty="0" err="1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로딩할</a:t>
            </a:r>
            <a:r>
              <a:rPr kumimoji="1" lang="ko-KR" altLang="en-US" dirty="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 때 생각보다 시간이 </a:t>
            </a:r>
            <a:r>
              <a:rPr kumimoji="1" lang="ko-KR" altLang="en-US" dirty="0" err="1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오래걸린다</a:t>
            </a:r>
            <a:endParaRPr kumimoji="1" lang="en-US" altLang="ko-KR" dirty="0">
              <a:latin typeface="NanumBarunGothicOTF YetHangul" panose="02000503000000000000" pitchFamily="2" charset="-128"/>
              <a:ea typeface="NanumBarunGothicOTF YetHangul" panose="02000503000000000000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175097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9D7E7B38-A37C-2666-C2F9-37124E301AD9}"/>
              </a:ext>
            </a:extLst>
          </p:cNvPr>
          <p:cNvSpPr/>
          <p:nvPr/>
        </p:nvSpPr>
        <p:spPr>
          <a:xfrm>
            <a:off x="1155566" y="5009882"/>
            <a:ext cx="5167961" cy="321972"/>
          </a:xfrm>
          <a:prstGeom prst="rect">
            <a:avLst/>
          </a:prstGeom>
          <a:solidFill>
            <a:srgbClr val="DA86A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9FEA2F7-112C-2B4E-A067-6DB67B849EB2}"/>
              </a:ext>
            </a:extLst>
          </p:cNvPr>
          <p:cNvSpPr/>
          <p:nvPr/>
        </p:nvSpPr>
        <p:spPr>
          <a:xfrm>
            <a:off x="1155567" y="6068437"/>
            <a:ext cx="4214924" cy="321972"/>
          </a:xfrm>
          <a:prstGeom prst="rect">
            <a:avLst/>
          </a:prstGeom>
          <a:solidFill>
            <a:srgbClr val="DA86A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5BB8C7-E026-9666-F3DD-6680A6F467F6}"/>
              </a:ext>
            </a:extLst>
          </p:cNvPr>
          <p:cNvSpPr txBox="1"/>
          <p:nvPr/>
        </p:nvSpPr>
        <p:spPr>
          <a:xfrm>
            <a:off x="899754" y="1393707"/>
            <a:ext cx="10691232" cy="5089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dirty="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메모 기능 관련</a:t>
            </a:r>
            <a:endParaRPr kumimoji="1" lang="en-US" altLang="ko-Kore-KR" dirty="0">
              <a:latin typeface="NanumBarunGothicOTF YetHangul" panose="02000503000000000000" pitchFamily="2" charset="-128"/>
              <a:ea typeface="NanumBarunGothicOTF YetHangul" panose="02000503000000000000" pitchFamily="2" charset="-128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ore-KR" altLang="en-US" dirty="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메모</a:t>
            </a:r>
            <a:r>
              <a:rPr kumimoji="1" lang="ko-KR" altLang="en-US" dirty="0" err="1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를</a:t>
            </a:r>
            <a:r>
              <a:rPr kumimoji="1" lang="ko-KR" altLang="en-US" dirty="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 작성할 때 하나의 큰 메모장 보다는 업로드할 때 마다 조그마한 메모장이 생겼으면 좋겠다</a:t>
            </a:r>
            <a:endParaRPr kumimoji="1" lang="en-US" altLang="ko-KR" dirty="0">
              <a:latin typeface="NanumBarunGothicOTF YetHangul" panose="02000503000000000000" pitchFamily="2" charset="-128"/>
              <a:ea typeface="NanumBarunGothicOTF YetHangul" panose="02000503000000000000" pitchFamily="2" charset="-128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메모 삭제 기능이 추가되면 좋겠다</a:t>
            </a:r>
            <a:endParaRPr kumimoji="1" lang="en-US" altLang="ko-KR" dirty="0">
              <a:latin typeface="NanumBarunGothicOTF YetHangul" panose="02000503000000000000" pitchFamily="2" charset="-128"/>
              <a:ea typeface="NanumBarunGothicOTF YetHangul" panose="02000503000000000000" pitchFamily="2" charset="-128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 err="1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강의별</a:t>
            </a:r>
            <a:r>
              <a:rPr kumimoji="1" lang="ko-KR" altLang="en-US" dirty="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 메모 기능이 있으면 좋겠다</a:t>
            </a:r>
            <a:r>
              <a:rPr kumimoji="1" lang="en-US" altLang="ko-KR" dirty="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.</a:t>
            </a:r>
            <a:r>
              <a:rPr kumimoji="1" lang="ko-KR" altLang="en-US" dirty="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 강의 시간 태그 기능이 있었으면 좋겠다</a:t>
            </a:r>
            <a:r>
              <a:rPr kumimoji="1" lang="en-US" altLang="ko-KR" dirty="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.</a:t>
            </a:r>
          </a:p>
          <a:p>
            <a:pPr>
              <a:lnSpc>
                <a:spcPct val="150000"/>
              </a:lnSpc>
            </a:pPr>
            <a:endParaRPr kumimoji="1" lang="en-US" altLang="ko-KR" sz="1000" dirty="0">
              <a:latin typeface="NanumBarunGothicOTF YetHangul" panose="02000503000000000000" pitchFamily="2" charset="-128"/>
              <a:ea typeface="NanumBarunGothicOTF YetHangul" panose="02000503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dirty="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UI </a:t>
            </a:r>
            <a:r>
              <a:rPr kumimoji="1" lang="ko-KR" altLang="en-US" dirty="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관련</a:t>
            </a:r>
            <a:endParaRPr kumimoji="1" lang="en-US" altLang="ko-KR" dirty="0">
              <a:latin typeface="NanumBarunGothicOTF YetHangul" panose="02000503000000000000" pitchFamily="2" charset="-128"/>
              <a:ea typeface="NanumBarunGothicOTF YetHangul" panose="02000503000000000000" pitchFamily="2" charset="-128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대시보드 상단의 로고가 더 잘 보였으면 좋겠다</a:t>
            </a:r>
            <a:endParaRPr kumimoji="1" lang="en-US" altLang="ko-KR" dirty="0">
              <a:latin typeface="NanumBarunGothicOTF YetHangul" panose="02000503000000000000" pitchFamily="2" charset="-128"/>
              <a:ea typeface="NanumBarunGothicOTF YetHangul" panose="02000503000000000000" pitchFamily="2" charset="-128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사이드바에 있는 과목명을 두 글자로 표시하고</a:t>
            </a:r>
            <a:r>
              <a:rPr kumimoji="1" lang="en-US" altLang="ko-KR" dirty="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,</a:t>
            </a:r>
            <a:r>
              <a:rPr kumimoji="1" lang="ko-KR" altLang="en-US" dirty="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 사용자가 </a:t>
            </a:r>
            <a:r>
              <a:rPr kumimoji="1" lang="ko-KR" altLang="en-US" dirty="0" err="1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커스텀할</a:t>
            </a:r>
            <a:r>
              <a:rPr kumimoji="1" lang="ko-KR" altLang="en-US" dirty="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 수 있으면 좋겠다</a:t>
            </a:r>
            <a:endParaRPr kumimoji="1" lang="en-US" altLang="ko-KR" dirty="0">
              <a:latin typeface="NanumBarunGothicOTF YetHangul" panose="02000503000000000000" pitchFamily="2" charset="-128"/>
              <a:ea typeface="NanumBarunGothicOTF YetHangul" panose="02000503000000000000" pitchFamily="2" charset="-128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과목별 공지사항도 대시보드에서 확인할 수 있었으면 좋겠다</a:t>
            </a:r>
            <a:endParaRPr kumimoji="1" lang="en-US" altLang="ko-KR" dirty="0">
              <a:latin typeface="NanumBarunGothicOTF YetHangul" panose="02000503000000000000" pitchFamily="2" charset="-128"/>
              <a:ea typeface="NanumBarunGothicOTF YetHangul" panose="02000503000000000000" pitchFamily="2" charset="-128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 err="1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icampus</a:t>
            </a:r>
            <a:r>
              <a:rPr kumimoji="1" lang="en-US" altLang="ko-KR" dirty="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 </a:t>
            </a:r>
            <a:r>
              <a:rPr kumimoji="1" lang="ko-KR" altLang="en-US" dirty="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화면이 </a:t>
            </a:r>
            <a:r>
              <a:rPr kumimoji="1" lang="ko-KR" altLang="en-US" dirty="0" err="1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익스텐션</a:t>
            </a:r>
            <a:r>
              <a:rPr kumimoji="1" lang="ko-KR" altLang="en-US" dirty="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 화면으로 바뀌었으면 좋겠다</a:t>
            </a:r>
            <a:endParaRPr kumimoji="1" lang="en-US" altLang="ko-KR" dirty="0">
              <a:latin typeface="NanumBarunGothicOTF YetHangul" panose="02000503000000000000" pitchFamily="2" charset="-128"/>
              <a:ea typeface="NanumBarunGothicOTF YetHangul" panose="02000503000000000000" pitchFamily="2" charset="-128"/>
            </a:endParaRPr>
          </a:p>
          <a:p>
            <a:pPr>
              <a:lnSpc>
                <a:spcPct val="150000"/>
              </a:lnSpc>
            </a:pPr>
            <a:endParaRPr kumimoji="1" lang="en-US" altLang="ko-KR" sz="1000" dirty="0">
              <a:latin typeface="NanumBarunGothicOTF YetHangul" panose="02000503000000000000" pitchFamily="2" charset="-128"/>
              <a:ea typeface="NanumBarunGothicOTF YetHangul" panose="02000503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ko-KR" altLang="en-US" dirty="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그 외</a:t>
            </a:r>
            <a:endParaRPr kumimoji="1" lang="en-US" altLang="ko-KR" dirty="0">
              <a:latin typeface="NanumBarunGothicOTF YetHangul" panose="02000503000000000000" pitchFamily="2" charset="-128"/>
              <a:ea typeface="NanumBarunGothicOTF YetHangul" panose="02000503000000000000" pitchFamily="2" charset="-128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처음 </a:t>
            </a:r>
            <a:r>
              <a:rPr kumimoji="1" lang="ko-KR" altLang="en-US" dirty="0" err="1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로딩할</a:t>
            </a:r>
            <a:r>
              <a:rPr kumimoji="1" lang="ko-KR" altLang="en-US" dirty="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 때 생각보다 시간이 </a:t>
            </a:r>
            <a:r>
              <a:rPr kumimoji="1" lang="ko-KR" altLang="en-US" dirty="0" err="1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오래걸린다</a:t>
            </a:r>
            <a:endParaRPr kumimoji="1" lang="en-US" altLang="ko-KR" dirty="0">
              <a:latin typeface="NanumBarunGothicOTF YetHangul" panose="02000503000000000000" pitchFamily="2" charset="-128"/>
              <a:ea typeface="NanumBarunGothicOTF YetHangul" panose="02000503000000000000" pitchFamily="2" charset="-12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A893495-70B5-6946-F606-E8688F761AE6}"/>
              </a:ext>
            </a:extLst>
          </p:cNvPr>
          <p:cNvSpPr txBox="1"/>
          <p:nvPr/>
        </p:nvSpPr>
        <p:spPr>
          <a:xfrm>
            <a:off x="6489189" y="5757197"/>
            <a:ext cx="5114678" cy="888705"/>
          </a:xfrm>
          <a:prstGeom prst="rect">
            <a:avLst/>
          </a:prstGeom>
          <a:solidFill>
            <a:srgbClr val="DA86A0">
              <a:alpha val="30000"/>
            </a:srgbClr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ore-KR" altLang="en-US" dirty="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필요한</a:t>
            </a:r>
            <a:r>
              <a:rPr kumimoji="1" lang="ko-KR" altLang="en-US" dirty="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 </a:t>
            </a:r>
            <a:r>
              <a:rPr kumimoji="1" lang="en-US" altLang="ko-KR" dirty="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API</a:t>
            </a:r>
            <a:r>
              <a:rPr kumimoji="1" lang="ko-KR" altLang="en-US" dirty="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만을 호출하고 있고</a:t>
            </a:r>
            <a:r>
              <a:rPr kumimoji="1" lang="en-US" altLang="ko-KR" dirty="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,</a:t>
            </a:r>
            <a:r>
              <a:rPr kumimoji="1" lang="ko-KR" altLang="en-US" dirty="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 모든 과목의 데이터를 불러오기 때문에 불가피한 사항</a:t>
            </a:r>
            <a:endParaRPr kumimoji="1" lang="ko-Kore-KR" altLang="en-US" dirty="0">
              <a:latin typeface="NanumBarunGothicOTF YetHangul" panose="02000503000000000000" pitchFamily="2" charset="-128"/>
              <a:ea typeface="NanumBarunGothicOTF YetHangul" panose="02000503000000000000" pitchFamily="2" charset="-128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88C933B-72E6-1D58-E94A-A5CA44667A88}"/>
              </a:ext>
            </a:extLst>
          </p:cNvPr>
          <p:cNvSpPr txBox="1"/>
          <p:nvPr/>
        </p:nvSpPr>
        <p:spPr>
          <a:xfrm>
            <a:off x="1292822" y="437502"/>
            <a:ext cx="23483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dirty="0">
                <a:solidFill>
                  <a:srgbClr val="DA86A0"/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rPr>
              <a:t>사용 후기 및 보완점</a:t>
            </a:r>
            <a:endParaRPr kumimoji="1" lang="ko-Kore-KR" altLang="en-US" sz="1600" dirty="0">
              <a:solidFill>
                <a:srgbClr val="DA86A0"/>
              </a:solidFill>
              <a:latin typeface="SB AggroOTF Medium" panose="02020503020101020101" pitchFamily="18" charset="-127"/>
              <a:ea typeface="SB AggroOTF Medium" panose="02020503020101020101" pitchFamily="18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5E1B08C6-B6E3-558A-F730-6BC2582D1885}"/>
              </a:ext>
            </a:extLst>
          </p:cNvPr>
          <p:cNvSpPr/>
          <p:nvPr/>
        </p:nvSpPr>
        <p:spPr>
          <a:xfrm>
            <a:off x="571500" y="467591"/>
            <a:ext cx="616930" cy="616930"/>
          </a:xfrm>
          <a:prstGeom prst="roundRect">
            <a:avLst/>
          </a:prstGeom>
          <a:solidFill>
            <a:srgbClr val="DA86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9B0A2A3-4207-1597-5741-BDAC0B112FF6}"/>
              </a:ext>
            </a:extLst>
          </p:cNvPr>
          <p:cNvSpPr txBox="1"/>
          <p:nvPr/>
        </p:nvSpPr>
        <p:spPr>
          <a:xfrm>
            <a:off x="625630" y="574640"/>
            <a:ext cx="529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400" dirty="0">
                <a:solidFill>
                  <a:srgbClr val="F9EFF2"/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rPr>
              <a:t>2</a:t>
            </a:r>
            <a:endParaRPr kumimoji="1" lang="ko-Kore-KR" altLang="en-US" sz="2400" dirty="0">
              <a:solidFill>
                <a:srgbClr val="F9EFF2"/>
              </a:solidFill>
              <a:latin typeface="SB AggroOTF Medium" panose="02020503020101020101" pitchFamily="18" charset="-127"/>
              <a:ea typeface="SB AggroOTF Medium" panose="0202050302010102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ABFD9DA-6DD1-A548-3807-84D32F7C971E}"/>
              </a:ext>
            </a:extLst>
          </p:cNvPr>
          <p:cNvSpPr txBox="1"/>
          <p:nvPr/>
        </p:nvSpPr>
        <p:spPr>
          <a:xfrm>
            <a:off x="1264630" y="746688"/>
            <a:ext cx="35734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dirty="0">
                <a:solidFill>
                  <a:srgbClr val="DA86A0"/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rPr>
              <a:t>앞으로의 보완점</a:t>
            </a:r>
            <a:endParaRPr kumimoji="1" lang="ko-Kore-KR" altLang="en-US" sz="2400" dirty="0">
              <a:solidFill>
                <a:srgbClr val="DA86A0"/>
              </a:solidFill>
              <a:latin typeface="SB AggroOTF Medium" panose="02020503020101020101" pitchFamily="18" charset="-127"/>
              <a:ea typeface="SB AggroOTF Medium" panose="02020503020101020101" pitchFamily="18" charset="-127"/>
            </a:endParaRPr>
          </a:p>
        </p:txBody>
      </p:sp>
      <p:sp>
        <p:nvSpPr>
          <p:cNvPr id="12" name="오른쪽 화살표[R] 11">
            <a:extLst>
              <a:ext uri="{FF2B5EF4-FFF2-40B4-BE49-F238E27FC236}">
                <a16:creationId xmlns:a16="http://schemas.microsoft.com/office/drawing/2014/main" id="{944314AD-0325-9725-378E-B53F928B7F85}"/>
              </a:ext>
            </a:extLst>
          </p:cNvPr>
          <p:cNvSpPr/>
          <p:nvPr/>
        </p:nvSpPr>
        <p:spPr>
          <a:xfrm>
            <a:off x="6476308" y="5009882"/>
            <a:ext cx="607072" cy="321972"/>
          </a:xfrm>
          <a:prstGeom prst="rightArrow">
            <a:avLst/>
          </a:prstGeom>
          <a:solidFill>
            <a:srgbClr val="DA86A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31DE23-DEDC-0EB1-F0D8-B29C595C0A36}"/>
              </a:ext>
            </a:extLst>
          </p:cNvPr>
          <p:cNvSpPr txBox="1"/>
          <p:nvPr/>
        </p:nvSpPr>
        <p:spPr>
          <a:xfrm>
            <a:off x="7236161" y="4726515"/>
            <a:ext cx="3964835" cy="888705"/>
          </a:xfrm>
          <a:prstGeom prst="rect">
            <a:avLst/>
          </a:prstGeom>
          <a:solidFill>
            <a:srgbClr val="DA86A0">
              <a:alpha val="30000"/>
            </a:srgbClr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dirty="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익숙하지 않은 </a:t>
            </a:r>
            <a:r>
              <a:rPr kumimoji="1" lang="en-US" altLang="ko-KR" dirty="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UI,</a:t>
            </a:r>
            <a:r>
              <a:rPr kumimoji="1" lang="ko-KR" altLang="en-US" dirty="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 데이터 로딩 소요 시간 등의 이유로 변경한 사항</a:t>
            </a:r>
            <a:endParaRPr kumimoji="1" lang="ko-Kore-KR" altLang="en-US" dirty="0">
              <a:latin typeface="NanumBarunGothicOTF YetHangul" panose="02000503000000000000" pitchFamily="2" charset="-128"/>
              <a:ea typeface="NanumBarunGothicOTF YetHangul" panose="02000503000000000000" pitchFamily="2" charset="-128"/>
            </a:endParaRPr>
          </a:p>
        </p:txBody>
      </p:sp>
      <p:sp>
        <p:nvSpPr>
          <p:cNvPr id="15" name="오른쪽 화살표[R] 14">
            <a:extLst>
              <a:ext uri="{FF2B5EF4-FFF2-40B4-BE49-F238E27FC236}">
                <a16:creationId xmlns:a16="http://schemas.microsoft.com/office/drawing/2014/main" id="{CE834726-C696-B394-1D8B-2B0FB69BEFE9}"/>
              </a:ext>
            </a:extLst>
          </p:cNvPr>
          <p:cNvSpPr/>
          <p:nvPr/>
        </p:nvSpPr>
        <p:spPr>
          <a:xfrm>
            <a:off x="5626304" y="6098614"/>
            <a:ext cx="607072" cy="321972"/>
          </a:xfrm>
          <a:prstGeom prst="rightArrow">
            <a:avLst/>
          </a:prstGeom>
          <a:solidFill>
            <a:srgbClr val="DA86A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80073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507FAC2-1E99-EA65-779F-FB12D68F389C}"/>
              </a:ext>
            </a:extLst>
          </p:cNvPr>
          <p:cNvSpPr/>
          <p:nvPr/>
        </p:nvSpPr>
        <p:spPr>
          <a:xfrm>
            <a:off x="899754" y="1880315"/>
            <a:ext cx="9364708" cy="1223493"/>
          </a:xfrm>
          <a:prstGeom prst="rect">
            <a:avLst/>
          </a:prstGeom>
          <a:solidFill>
            <a:srgbClr val="86C3D5">
              <a:alpha val="488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DD8D140-EA46-68EA-D518-E694FFBC490B}"/>
              </a:ext>
            </a:extLst>
          </p:cNvPr>
          <p:cNvSpPr/>
          <p:nvPr/>
        </p:nvSpPr>
        <p:spPr>
          <a:xfrm>
            <a:off x="899754" y="3754193"/>
            <a:ext cx="9364708" cy="1223493"/>
          </a:xfrm>
          <a:prstGeom prst="rect">
            <a:avLst/>
          </a:prstGeom>
          <a:solidFill>
            <a:srgbClr val="86C3D5">
              <a:alpha val="488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0EDE31A-5AB4-8A37-31D7-792B3C5AD2E5}"/>
              </a:ext>
            </a:extLst>
          </p:cNvPr>
          <p:cNvSpPr/>
          <p:nvPr/>
        </p:nvSpPr>
        <p:spPr>
          <a:xfrm>
            <a:off x="8989452" y="5160714"/>
            <a:ext cx="2601533" cy="467358"/>
          </a:xfrm>
          <a:prstGeom prst="rect">
            <a:avLst/>
          </a:prstGeom>
          <a:solidFill>
            <a:srgbClr val="86C3D5">
              <a:alpha val="488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5BB8C7-E026-9666-F3DD-6680A6F467F6}"/>
              </a:ext>
            </a:extLst>
          </p:cNvPr>
          <p:cNvSpPr txBox="1"/>
          <p:nvPr/>
        </p:nvSpPr>
        <p:spPr>
          <a:xfrm>
            <a:off x="899754" y="1393707"/>
            <a:ext cx="10691232" cy="5089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dirty="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메모 기능 관련</a:t>
            </a:r>
            <a:endParaRPr kumimoji="1" lang="en-US" altLang="ko-Kore-KR" dirty="0">
              <a:latin typeface="NanumBarunGothicOTF YetHangul" panose="02000503000000000000" pitchFamily="2" charset="-128"/>
              <a:ea typeface="NanumBarunGothicOTF YetHangul" panose="02000503000000000000" pitchFamily="2" charset="-128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ore-KR" altLang="en-US" dirty="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메모</a:t>
            </a:r>
            <a:r>
              <a:rPr kumimoji="1" lang="ko-KR" altLang="en-US" dirty="0" err="1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를</a:t>
            </a:r>
            <a:r>
              <a:rPr kumimoji="1" lang="ko-KR" altLang="en-US" dirty="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 작성할 때 하나의 큰 메모장 보다는 업로드할 때 마다 조그마한 메모장이 생겼으면 좋겠다</a:t>
            </a:r>
            <a:endParaRPr kumimoji="1" lang="en-US" altLang="ko-KR" dirty="0">
              <a:latin typeface="NanumBarunGothicOTF YetHangul" panose="02000503000000000000" pitchFamily="2" charset="-128"/>
              <a:ea typeface="NanumBarunGothicOTF YetHangul" panose="02000503000000000000" pitchFamily="2" charset="-128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메모 삭제 기능이 추가되면 좋겠다</a:t>
            </a:r>
            <a:endParaRPr kumimoji="1" lang="en-US" altLang="ko-KR" dirty="0">
              <a:latin typeface="NanumBarunGothicOTF YetHangul" panose="02000503000000000000" pitchFamily="2" charset="-128"/>
              <a:ea typeface="NanumBarunGothicOTF YetHangul" panose="02000503000000000000" pitchFamily="2" charset="-128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 err="1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강의별</a:t>
            </a:r>
            <a:r>
              <a:rPr kumimoji="1" lang="ko-KR" altLang="en-US" dirty="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 메모 기능이 있으면 좋겠다</a:t>
            </a:r>
            <a:r>
              <a:rPr kumimoji="1" lang="en-US" altLang="ko-KR" dirty="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.</a:t>
            </a:r>
            <a:r>
              <a:rPr kumimoji="1" lang="ko-KR" altLang="en-US" dirty="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 강의 시간 태그 기능이 있었으면 좋겠다</a:t>
            </a:r>
            <a:r>
              <a:rPr kumimoji="1" lang="en-US" altLang="ko-KR" dirty="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.</a:t>
            </a:r>
          </a:p>
          <a:p>
            <a:pPr>
              <a:lnSpc>
                <a:spcPct val="150000"/>
              </a:lnSpc>
            </a:pPr>
            <a:endParaRPr kumimoji="1" lang="en-US" altLang="ko-KR" sz="1000" dirty="0">
              <a:latin typeface="NanumBarunGothicOTF YetHangul" panose="02000503000000000000" pitchFamily="2" charset="-128"/>
              <a:ea typeface="NanumBarunGothicOTF YetHangul" panose="02000503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dirty="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UI </a:t>
            </a:r>
            <a:r>
              <a:rPr kumimoji="1" lang="ko-KR" altLang="en-US" dirty="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관련</a:t>
            </a:r>
            <a:endParaRPr kumimoji="1" lang="en-US" altLang="ko-KR" dirty="0">
              <a:latin typeface="NanumBarunGothicOTF YetHangul" panose="02000503000000000000" pitchFamily="2" charset="-128"/>
              <a:ea typeface="NanumBarunGothicOTF YetHangul" panose="02000503000000000000" pitchFamily="2" charset="-128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대시보드 상단의 로고가 더 잘 보였으면 좋겠다</a:t>
            </a:r>
            <a:endParaRPr kumimoji="1" lang="en-US" altLang="ko-KR" dirty="0">
              <a:latin typeface="NanumBarunGothicOTF YetHangul" panose="02000503000000000000" pitchFamily="2" charset="-128"/>
              <a:ea typeface="NanumBarunGothicOTF YetHangul" panose="02000503000000000000" pitchFamily="2" charset="-128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사이드바에 있는 과목명을 두 글자로 표시하고</a:t>
            </a:r>
            <a:r>
              <a:rPr kumimoji="1" lang="en-US" altLang="ko-KR" dirty="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,</a:t>
            </a:r>
            <a:r>
              <a:rPr kumimoji="1" lang="ko-KR" altLang="en-US" dirty="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 사용자가 </a:t>
            </a:r>
            <a:r>
              <a:rPr kumimoji="1" lang="ko-KR" altLang="en-US" dirty="0" err="1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커스텀할</a:t>
            </a:r>
            <a:r>
              <a:rPr kumimoji="1" lang="ko-KR" altLang="en-US" dirty="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 수 있으면 좋겠다</a:t>
            </a:r>
            <a:endParaRPr kumimoji="1" lang="en-US" altLang="ko-KR" dirty="0">
              <a:latin typeface="NanumBarunGothicOTF YetHangul" panose="02000503000000000000" pitchFamily="2" charset="-128"/>
              <a:ea typeface="NanumBarunGothicOTF YetHangul" panose="02000503000000000000" pitchFamily="2" charset="-128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과목별 공지사항도 대시보드에서 확인할 수 있었으면 좋겠다</a:t>
            </a:r>
            <a:endParaRPr kumimoji="1" lang="en-US" altLang="ko-KR" dirty="0">
              <a:latin typeface="NanumBarunGothicOTF YetHangul" panose="02000503000000000000" pitchFamily="2" charset="-128"/>
              <a:ea typeface="NanumBarunGothicOTF YetHangul" panose="02000503000000000000" pitchFamily="2" charset="-128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 err="1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icampus</a:t>
            </a:r>
            <a:r>
              <a:rPr kumimoji="1" lang="en-US" altLang="ko-KR" dirty="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 </a:t>
            </a:r>
            <a:r>
              <a:rPr kumimoji="1" lang="ko-KR" altLang="en-US" dirty="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화면이 </a:t>
            </a:r>
            <a:r>
              <a:rPr kumimoji="1" lang="ko-KR" altLang="en-US" dirty="0" err="1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익스텐션</a:t>
            </a:r>
            <a:r>
              <a:rPr kumimoji="1" lang="ko-KR" altLang="en-US" dirty="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 화면으로 바뀌었으면 좋겠다</a:t>
            </a:r>
            <a:endParaRPr kumimoji="1" lang="en-US" altLang="ko-KR" dirty="0">
              <a:latin typeface="NanumBarunGothicOTF YetHangul" panose="02000503000000000000" pitchFamily="2" charset="-128"/>
              <a:ea typeface="NanumBarunGothicOTF YetHangul" panose="02000503000000000000" pitchFamily="2" charset="-128"/>
            </a:endParaRPr>
          </a:p>
          <a:p>
            <a:pPr>
              <a:lnSpc>
                <a:spcPct val="150000"/>
              </a:lnSpc>
            </a:pPr>
            <a:endParaRPr kumimoji="1" lang="en-US" altLang="ko-KR" sz="1000" dirty="0">
              <a:latin typeface="NanumBarunGothicOTF YetHangul" panose="02000503000000000000" pitchFamily="2" charset="-128"/>
              <a:ea typeface="NanumBarunGothicOTF YetHangul" panose="02000503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ko-KR" altLang="en-US" dirty="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그 외</a:t>
            </a:r>
            <a:endParaRPr kumimoji="1" lang="en-US" altLang="ko-KR" dirty="0">
              <a:latin typeface="NanumBarunGothicOTF YetHangul" panose="02000503000000000000" pitchFamily="2" charset="-128"/>
              <a:ea typeface="NanumBarunGothicOTF YetHangul" panose="02000503000000000000" pitchFamily="2" charset="-128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처음 </a:t>
            </a:r>
            <a:r>
              <a:rPr kumimoji="1" lang="ko-KR" altLang="en-US" dirty="0" err="1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로딩할</a:t>
            </a:r>
            <a:r>
              <a:rPr kumimoji="1" lang="ko-KR" altLang="en-US" dirty="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 때 생각보다 시간이 </a:t>
            </a:r>
            <a:r>
              <a:rPr kumimoji="1" lang="ko-KR" altLang="en-US" dirty="0" err="1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오래걸린다</a:t>
            </a:r>
            <a:endParaRPr kumimoji="1" lang="en-US" altLang="ko-KR" dirty="0">
              <a:latin typeface="NanumBarunGothicOTF YetHangul" panose="02000503000000000000" pitchFamily="2" charset="-128"/>
              <a:ea typeface="NanumBarunGothicOTF YetHangul" panose="02000503000000000000" pitchFamily="2" charset="-128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88C933B-72E6-1D58-E94A-A5CA44667A88}"/>
              </a:ext>
            </a:extLst>
          </p:cNvPr>
          <p:cNvSpPr txBox="1"/>
          <p:nvPr/>
        </p:nvSpPr>
        <p:spPr>
          <a:xfrm>
            <a:off x="1292822" y="437502"/>
            <a:ext cx="23483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dirty="0">
                <a:solidFill>
                  <a:srgbClr val="DA86A0"/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rPr>
              <a:t>사용 후기 및 보완점</a:t>
            </a:r>
            <a:endParaRPr kumimoji="1" lang="ko-Kore-KR" altLang="en-US" sz="1600" dirty="0">
              <a:solidFill>
                <a:srgbClr val="DA86A0"/>
              </a:solidFill>
              <a:latin typeface="SB AggroOTF Medium" panose="02020503020101020101" pitchFamily="18" charset="-127"/>
              <a:ea typeface="SB AggroOTF Medium" panose="02020503020101020101" pitchFamily="18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5E1B08C6-B6E3-558A-F730-6BC2582D1885}"/>
              </a:ext>
            </a:extLst>
          </p:cNvPr>
          <p:cNvSpPr/>
          <p:nvPr/>
        </p:nvSpPr>
        <p:spPr>
          <a:xfrm>
            <a:off x="571500" y="467591"/>
            <a:ext cx="616930" cy="616930"/>
          </a:xfrm>
          <a:prstGeom prst="roundRect">
            <a:avLst/>
          </a:prstGeom>
          <a:solidFill>
            <a:srgbClr val="DA86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9B0A2A3-4207-1597-5741-BDAC0B112FF6}"/>
              </a:ext>
            </a:extLst>
          </p:cNvPr>
          <p:cNvSpPr txBox="1"/>
          <p:nvPr/>
        </p:nvSpPr>
        <p:spPr>
          <a:xfrm>
            <a:off x="625630" y="574640"/>
            <a:ext cx="529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400" dirty="0">
                <a:solidFill>
                  <a:srgbClr val="F9EFF2"/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rPr>
              <a:t>2</a:t>
            </a:r>
            <a:endParaRPr kumimoji="1" lang="ko-Kore-KR" altLang="en-US" sz="2400" dirty="0">
              <a:solidFill>
                <a:srgbClr val="F9EFF2"/>
              </a:solidFill>
              <a:latin typeface="SB AggroOTF Medium" panose="02020503020101020101" pitchFamily="18" charset="-127"/>
              <a:ea typeface="SB AggroOTF Medium" panose="0202050302010102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ABFD9DA-6DD1-A548-3807-84D32F7C971E}"/>
              </a:ext>
            </a:extLst>
          </p:cNvPr>
          <p:cNvSpPr txBox="1"/>
          <p:nvPr/>
        </p:nvSpPr>
        <p:spPr>
          <a:xfrm>
            <a:off x="1264630" y="746688"/>
            <a:ext cx="35734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dirty="0">
                <a:solidFill>
                  <a:srgbClr val="DA86A0"/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rPr>
              <a:t>앞으로의 보완점</a:t>
            </a:r>
            <a:endParaRPr kumimoji="1" lang="ko-Kore-KR" altLang="en-US" sz="2400" dirty="0">
              <a:solidFill>
                <a:srgbClr val="DA86A0"/>
              </a:solidFill>
              <a:latin typeface="SB AggroOTF Medium" panose="02020503020101020101" pitchFamily="18" charset="-127"/>
              <a:ea typeface="SB AggroOTF Medium" panose="020205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5D75F9-4842-2580-D722-D3F0C2D814E1}"/>
              </a:ext>
            </a:extLst>
          </p:cNvPr>
          <p:cNvSpPr txBox="1"/>
          <p:nvPr/>
        </p:nvSpPr>
        <p:spPr>
          <a:xfrm>
            <a:off x="8989453" y="5258739"/>
            <a:ext cx="2820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dirty="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이후</a:t>
            </a:r>
            <a:r>
              <a:rPr kumimoji="1" lang="ko-KR" altLang="en-US" dirty="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 배포할 때 추가 고려</a:t>
            </a:r>
            <a:endParaRPr kumimoji="1" lang="ko-Kore-KR" altLang="en-US" dirty="0">
              <a:latin typeface="NanumBarunGothicOTF YetHangul" panose="02000503000000000000" pitchFamily="2" charset="-128"/>
              <a:ea typeface="NanumBarunGothicOTF YetHangul" panose="02000503000000000000" pitchFamily="2" charset="-128"/>
            </a:endParaRPr>
          </a:p>
        </p:txBody>
      </p:sp>
      <p:sp>
        <p:nvSpPr>
          <p:cNvPr id="17" name="오른쪽 화살표[R] 16">
            <a:extLst>
              <a:ext uri="{FF2B5EF4-FFF2-40B4-BE49-F238E27FC236}">
                <a16:creationId xmlns:a16="http://schemas.microsoft.com/office/drawing/2014/main" id="{16B04F0D-961A-492D-64AB-18BE7DD36492}"/>
              </a:ext>
            </a:extLst>
          </p:cNvPr>
          <p:cNvSpPr/>
          <p:nvPr/>
        </p:nvSpPr>
        <p:spPr>
          <a:xfrm>
            <a:off x="8163439" y="5277074"/>
            <a:ext cx="607072" cy="321972"/>
          </a:xfrm>
          <a:prstGeom prst="rightArrow">
            <a:avLst/>
          </a:prstGeom>
          <a:solidFill>
            <a:srgbClr val="86C3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255664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6C3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262FBD90-A19B-46D2-4741-69DFA6A015C1}"/>
              </a:ext>
            </a:extLst>
          </p:cNvPr>
          <p:cNvCxnSpPr>
            <a:cxnSpLocks/>
          </p:cNvCxnSpPr>
          <p:nvPr/>
        </p:nvCxnSpPr>
        <p:spPr>
          <a:xfrm>
            <a:off x="2562284" y="3589138"/>
            <a:ext cx="7067434" cy="0"/>
          </a:xfrm>
          <a:prstGeom prst="line">
            <a:avLst/>
          </a:prstGeom>
          <a:ln w="952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7BF29BEE-4BDB-2823-760C-8E415E1B7E87}"/>
              </a:ext>
            </a:extLst>
          </p:cNvPr>
          <p:cNvSpPr txBox="1"/>
          <p:nvPr/>
        </p:nvSpPr>
        <p:spPr>
          <a:xfrm>
            <a:off x="2336339" y="3784080"/>
            <a:ext cx="751932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ore-KR" altLang="en-US" sz="4800" dirty="0">
                <a:solidFill>
                  <a:schemeClr val="bg1">
                    <a:lumMod val="95000"/>
                  </a:schemeClr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rPr>
              <a:t>감사합니다</a:t>
            </a:r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8DACD053-C895-8341-4158-A7C4D8A5E89E}"/>
              </a:ext>
            </a:extLst>
          </p:cNvPr>
          <p:cNvCxnSpPr>
            <a:cxnSpLocks/>
          </p:cNvCxnSpPr>
          <p:nvPr/>
        </p:nvCxnSpPr>
        <p:spPr>
          <a:xfrm>
            <a:off x="2562284" y="5258611"/>
            <a:ext cx="7067434" cy="0"/>
          </a:xfrm>
          <a:prstGeom prst="line">
            <a:avLst/>
          </a:prstGeom>
          <a:ln w="952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그룹 3">
            <a:extLst>
              <a:ext uri="{FF2B5EF4-FFF2-40B4-BE49-F238E27FC236}">
                <a16:creationId xmlns:a16="http://schemas.microsoft.com/office/drawing/2014/main" id="{E3068B68-CB0D-07C8-879C-65DEB5D1A762}"/>
              </a:ext>
            </a:extLst>
          </p:cNvPr>
          <p:cNvGrpSpPr/>
          <p:nvPr/>
        </p:nvGrpSpPr>
        <p:grpSpPr>
          <a:xfrm>
            <a:off x="5320648" y="1761847"/>
            <a:ext cx="1550702" cy="1246347"/>
            <a:chOff x="5479398" y="2022515"/>
            <a:chExt cx="1550702" cy="1246347"/>
          </a:xfrm>
        </p:grpSpPr>
        <p:pic>
          <p:nvPicPr>
            <p:cNvPr id="7" name="그림 8">
              <a:extLst>
                <a:ext uri="{FF2B5EF4-FFF2-40B4-BE49-F238E27FC236}">
                  <a16:creationId xmlns:a16="http://schemas.microsoft.com/office/drawing/2014/main" id="{F8424A82-E9C2-A3B9-F4A7-9812D6D4ABE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lum bright="70000" contrast="-70000"/>
            </a:blip>
            <a:stretch>
              <a:fillRect/>
            </a:stretch>
          </p:blipFill>
          <p:spPr>
            <a:xfrm>
              <a:off x="5517498" y="2022515"/>
              <a:ext cx="1512602" cy="1206170"/>
            </a:xfrm>
            <a:prstGeom prst="rect">
              <a:avLst/>
            </a:prstGeom>
          </p:spPr>
        </p:pic>
        <p:pic>
          <p:nvPicPr>
            <p:cNvPr id="8" name="그림 9">
              <a:extLst>
                <a:ext uri="{FF2B5EF4-FFF2-40B4-BE49-F238E27FC236}">
                  <a16:creationId xmlns:a16="http://schemas.microsoft.com/office/drawing/2014/main" id="{321854D7-6F1F-ED0E-7C51-AA8ABCAD699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79398" y="2062692"/>
              <a:ext cx="1512602" cy="12061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77604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CAA7B7E-D8BB-1A45-97A9-46C1F0FCF5F0}"/>
              </a:ext>
            </a:extLst>
          </p:cNvPr>
          <p:cNvSpPr txBox="1"/>
          <p:nvPr/>
        </p:nvSpPr>
        <p:spPr>
          <a:xfrm>
            <a:off x="1292822" y="437502"/>
            <a:ext cx="30936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600" dirty="0">
                <a:solidFill>
                  <a:srgbClr val="DA86A0"/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rPr>
              <a:t>Objective &amp; Motivation</a:t>
            </a:r>
            <a:endParaRPr kumimoji="1" lang="ko-Kore-KR" altLang="en-US" sz="1600" dirty="0">
              <a:solidFill>
                <a:srgbClr val="DA86A0"/>
              </a:solidFill>
              <a:latin typeface="SB AggroOTF Medium" panose="02020503020101020101" pitchFamily="18" charset="-127"/>
              <a:ea typeface="SB AggroOTF Medium" panose="02020503020101020101" pitchFamily="18" charset="-127"/>
            </a:endParaRPr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FC62C0C9-39D1-9144-9974-8D69B73BC36F}"/>
              </a:ext>
            </a:extLst>
          </p:cNvPr>
          <p:cNvSpPr/>
          <p:nvPr/>
        </p:nvSpPr>
        <p:spPr>
          <a:xfrm>
            <a:off x="571500" y="467591"/>
            <a:ext cx="616930" cy="616930"/>
          </a:xfrm>
          <a:prstGeom prst="roundRect">
            <a:avLst/>
          </a:prstGeom>
          <a:solidFill>
            <a:srgbClr val="DA86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6B1BD3-AD84-E648-A18B-CC3BBBC89012}"/>
              </a:ext>
            </a:extLst>
          </p:cNvPr>
          <p:cNvSpPr txBox="1"/>
          <p:nvPr/>
        </p:nvSpPr>
        <p:spPr>
          <a:xfrm>
            <a:off x="625630" y="574640"/>
            <a:ext cx="529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2400" dirty="0">
                <a:solidFill>
                  <a:srgbClr val="F9EFF2"/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rPr>
              <a:t>1</a:t>
            </a:r>
            <a:endParaRPr kumimoji="1" lang="ko-Kore-KR" altLang="en-US" sz="2400" dirty="0">
              <a:solidFill>
                <a:srgbClr val="F9EFF2"/>
              </a:solidFill>
              <a:latin typeface="SB AggroOTF Medium" panose="02020503020101020101" pitchFamily="18" charset="-127"/>
              <a:ea typeface="SB AggroOTF Medium" panose="020205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EAC1FE-5A97-3849-94FD-8C2EA898D3E6}"/>
              </a:ext>
            </a:extLst>
          </p:cNvPr>
          <p:cNvSpPr txBox="1"/>
          <p:nvPr/>
        </p:nvSpPr>
        <p:spPr>
          <a:xfrm>
            <a:off x="1292821" y="739591"/>
            <a:ext cx="62609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2400" dirty="0">
                <a:solidFill>
                  <a:srgbClr val="DA86A0"/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rPr>
              <a:t>차세대</a:t>
            </a:r>
            <a:r>
              <a:rPr kumimoji="1" lang="ko-KR" altLang="en-US" sz="2400" dirty="0">
                <a:solidFill>
                  <a:srgbClr val="DA86A0"/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rPr>
              <a:t> 아이캠퍼스</a:t>
            </a:r>
            <a:endParaRPr kumimoji="1" lang="ko-Kore-KR" altLang="en-US" sz="2400" dirty="0">
              <a:solidFill>
                <a:srgbClr val="DA86A0"/>
              </a:solidFill>
              <a:latin typeface="SB AggroOTF Medium" panose="02020503020101020101" pitchFamily="18" charset="-127"/>
              <a:ea typeface="SB AggroOTF Medium" panose="02020503020101020101" pitchFamily="18" charset="-127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CDFA2FC-5FA6-E316-3E57-A2A7331C82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119" b="99057" l="2961" r="89803">
                        <a14:foregroundMark x1="44737" y1="57862" x2="44737" y2="57862"/>
                        <a14:foregroundMark x1="49013" y1="59119" x2="49013" y2="59119"/>
                        <a14:foregroundMark x1="54605" y1="58176" x2="54605" y2="58176"/>
                        <a14:foregroundMark x1="58882" y1="57233" x2="58882" y2="57233"/>
                        <a14:foregroundMark x1="6250" y1="82390" x2="6250" y2="82390"/>
                        <a14:foregroundMark x1="5263" y1="90881" x2="5263" y2="90881"/>
                        <a14:foregroundMark x1="5921" y1="90881" x2="5921" y2="90881"/>
                        <a14:foregroundMark x1="5263" y1="93711" x2="5263" y2="93711"/>
                        <a14:foregroundMark x1="5263" y1="93711" x2="5263" y2="93711"/>
                        <a14:foregroundMark x1="11184" y1="92767" x2="11184" y2="92767"/>
                        <a14:foregroundMark x1="28618" y1="87107" x2="28618" y2="87107"/>
                        <a14:foregroundMark x1="35197" y1="88679" x2="35197" y2="88679"/>
                        <a14:foregroundMark x1="57895" y1="87107" x2="57895" y2="87107"/>
                        <a14:foregroundMark x1="68421" y1="88994" x2="68421" y2="88994"/>
                        <a14:foregroundMark x1="55592" y1="99371" x2="55592" y2="99371"/>
                        <a14:foregroundMark x1="55592" y1="98428" x2="55592" y2="98428"/>
                        <a14:foregroundMark x1="87829" y1="91824" x2="87829" y2="91824"/>
                        <a14:foregroundMark x1="45066" y1="57862" x2="45066" y2="57862"/>
                        <a14:foregroundMark x1="50329" y1="54717" x2="50329" y2="54717"/>
                        <a14:foregroundMark x1="55921" y1="55975" x2="55921" y2="55975"/>
                        <a14:foregroundMark x1="54934" y1="59119" x2="54934" y2="59119"/>
                        <a14:foregroundMark x1="53289" y1="59119" x2="53289" y2="59119"/>
                        <a14:foregroundMark x1="52961" y1="55975" x2="52961" y2="55975"/>
                        <a14:foregroundMark x1="59539" y1="59119" x2="59539" y2="59119"/>
                        <a14:foregroundMark x1="58553" y1="58805" x2="58553" y2="58805"/>
                        <a14:foregroundMark x1="58882" y1="59119" x2="58882" y2="59119"/>
                        <a14:foregroundMark x1="58882" y1="59119" x2="58882" y2="59119"/>
                        <a14:foregroundMark x1="53947" y1="9119" x2="53947" y2="9119"/>
                        <a14:foregroundMark x1="45395" y1="56289" x2="45395" y2="56289"/>
                        <a14:foregroundMark x1="45724" y1="54717" x2="45724" y2="54717"/>
                        <a14:foregroundMark x1="45395" y1="54088" x2="45395" y2="54088"/>
                        <a14:foregroundMark x1="44079" y1="54403" x2="44079" y2="54403"/>
                        <a14:foregroundMark x1="45066" y1="59434" x2="45066" y2="59434"/>
                        <a14:foregroundMark x1="50658" y1="57547" x2="50658" y2="57547"/>
                        <a14:foregroundMark x1="50000" y1="58805" x2="50000" y2="58805"/>
                        <a14:foregroundMark x1="49342" y1="56289" x2="49342" y2="56289"/>
                        <a14:foregroundMark x1="52632" y1="55975" x2="52632" y2="55975"/>
                        <a14:foregroundMark x1="52961" y1="55346" x2="52961" y2="55346"/>
                        <a14:foregroundMark x1="55263" y1="54088" x2="55263" y2="54088"/>
                        <a14:foregroundMark x1="55592" y1="54088" x2="55592" y2="54088"/>
                        <a14:foregroundMark x1="55592" y1="54088" x2="55592" y2="54088"/>
                        <a14:foregroundMark x1="53289" y1="56289" x2="53289" y2="56289"/>
                        <a14:foregroundMark x1="53618" y1="56604" x2="53618" y2="56604"/>
                        <a14:foregroundMark x1="53947" y1="56604" x2="53947" y2="56604"/>
                        <a14:foregroundMark x1="53947" y1="58491" x2="53947" y2="58491"/>
                        <a14:foregroundMark x1="59539" y1="59119" x2="59539" y2="59119"/>
                        <a14:foregroundMark x1="60855" y1="58491" x2="60855" y2="58491"/>
                        <a14:foregroundMark x1="60855" y1="58176" x2="60855" y2="58176"/>
                        <a14:foregroundMark x1="58882" y1="58805" x2="58882" y2="58805"/>
                        <a14:foregroundMark x1="58882" y1="59119" x2="58882" y2="59119"/>
                        <a14:foregroundMark x1="58882" y1="59119" x2="58882" y2="59119"/>
                        <a14:foregroundMark x1="58882" y1="59119" x2="58882" y2="59119"/>
                        <a14:foregroundMark x1="58882" y1="59119" x2="59211" y2="58805"/>
                        <a14:foregroundMark x1="53618" y1="55031" x2="53947" y2="56604"/>
                        <a14:foregroundMark x1="52632" y1="58805" x2="55921" y2="58805"/>
                        <a14:backgroundMark x1="2961" y1="92138" x2="2961" y2="92138"/>
                        <a14:backgroundMark x1="2961" y1="90881" x2="2961" y2="90881"/>
                        <a14:backgroundMark x1="2961" y1="90881" x2="2961" y2="89937"/>
                        <a14:backgroundMark x1="4166" y1="93711" x2="4605" y2="94340"/>
                        <a14:backgroundMark x1="2193" y1="90881" x2="4166" y2="93711"/>
                        <a14:backgroundMark x1="658" y1="88679" x2="2193" y2="90881"/>
                        <a14:backgroundMark x1="27632" y1="88365" x2="27632" y2="88365"/>
                        <a14:backgroundMark x1="27303" y1="88365" x2="27303" y2="88365"/>
                        <a14:backgroundMark x1="27632" y1="88365" x2="27632" y2="88365"/>
                        <a14:backgroundMark x1="27632" y1="88365" x2="27632" y2="88365"/>
                        <a14:backgroundMark x1="27632" y1="88365" x2="27632" y2="88365"/>
                        <a14:backgroundMark x1="43421" y1="58805" x2="43421" y2="58805"/>
                        <a14:backgroundMark x1="43421" y1="57862" x2="43421" y2="57233"/>
                        <a14:backgroundMark x1="43421" y1="58805" x2="43421" y2="57862"/>
                        <a14:backgroundMark x1="44079" y1="58176" x2="43421" y2="59434"/>
                        <a14:backgroundMark x1="27303" y1="93711" x2="27303" y2="93711"/>
                        <a14:backgroundMark x1="34211" y1="89308" x2="34211" y2="89308"/>
                        <a14:backgroundMark x1="34211" y1="89308" x2="34211" y2="89308"/>
                        <a14:backgroundMark x1="34211" y1="89308" x2="34211" y2="90566"/>
                        <a14:backgroundMark x1="34211" y1="88994" x2="34211" y2="88994"/>
                        <a14:backgroundMark x1="34211" y1="88994" x2="34211" y2="88994"/>
                        <a14:backgroundMark x1="34211" y1="88994" x2="34211" y2="88994"/>
                        <a14:backgroundMark x1="34211" y1="88994" x2="34211" y2="88994"/>
                        <a14:backgroundMark x1="34211" y1="88994" x2="34211" y2="88994"/>
                        <a14:backgroundMark x1="28289" y1="88050" x2="28289" y2="88050"/>
                        <a14:backgroundMark x1="28289" y1="88050" x2="28289" y2="88050"/>
                        <a14:backgroundMark x1="28289" y1="88050" x2="28289" y2="88050"/>
                        <a14:backgroundMark x1="34868" y1="88679" x2="34868" y2="88679"/>
                        <a14:backgroundMark x1="54605" y1="99686" x2="54605" y2="99686"/>
                        <a14:backgroundMark x1="54605" y1="99371" x2="54605" y2="99371"/>
                        <a14:backgroundMark x1="54276" y1="99371" x2="54276" y2="99371"/>
                        <a14:backgroundMark x1="67763" y1="89937" x2="67763" y2="89937"/>
                        <a14:backgroundMark x1="67763" y1="89308" x2="67763" y2="89308"/>
                        <a14:backgroundMark x1="67763" y1="89308" x2="67763" y2="9025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39165" y="2400879"/>
            <a:ext cx="1793448" cy="187604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1A7CF46-11DF-E988-7EDF-3D630DD7B630}"/>
              </a:ext>
            </a:extLst>
          </p:cNvPr>
          <p:cNvSpPr txBox="1"/>
          <p:nvPr/>
        </p:nvSpPr>
        <p:spPr>
          <a:xfrm>
            <a:off x="4932129" y="2237815"/>
            <a:ext cx="5735869" cy="23823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ko-Kore-KR"/>
            </a:defPPr>
            <a:lvl1pPr marL="285750" marR="0" indent="-228600" fontAlgn="auto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 sz="1600">
                <a:effectLst/>
                <a:latin typeface="NanumBarunGothicOTF YetHangul" panose="02000503000000000000" pitchFamily="2" charset="-128"/>
                <a:ea typeface="NanumBarunGothicOTF YetHangul" panose="02000503000000000000" pitchFamily="2" charset="-128"/>
              </a:defRPr>
            </a:lvl1pPr>
          </a:lstStyle>
          <a:p>
            <a:pPr marL="57150" indent="0">
              <a:buNone/>
            </a:pPr>
            <a:r>
              <a:rPr lang="ko-KR" altLang="en-US" sz="2400" dirty="0"/>
              <a:t>강의 자료 및 공지사항 확인</a:t>
            </a:r>
            <a:endParaRPr lang="en-US" altLang="ko-KR" sz="2400" dirty="0"/>
          </a:p>
          <a:p>
            <a:r>
              <a:rPr lang="ko-KR" altLang="en-US" sz="2000" dirty="0"/>
              <a:t>교수님에 따라 다른 이용 방법</a:t>
            </a:r>
            <a:endParaRPr lang="en-US" altLang="ko-KR" sz="2000" dirty="0"/>
          </a:p>
          <a:p>
            <a:r>
              <a:rPr lang="ko-KR" altLang="en-US" sz="2000" dirty="0"/>
              <a:t>분산된 자료 및 공지 </a:t>
            </a:r>
            <a:br>
              <a:rPr lang="en-US" altLang="ko-KR" sz="2000" dirty="0"/>
            </a:br>
            <a:r>
              <a:rPr lang="en-US" altLang="ko-KR" sz="2000" dirty="0"/>
              <a:t>(</a:t>
            </a:r>
            <a:r>
              <a:rPr lang="ko-KR" altLang="en-US" sz="2000" dirty="0"/>
              <a:t>자료실 </a:t>
            </a:r>
            <a:r>
              <a:rPr lang="en-US" altLang="ko-KR" sz="2000" dirty="0"/>
              <a:t>/</a:t>
            </a:r>
            <a:r>
              <a:rPr lang="ko-KR" altLang="en-US" sz="2000" dirty="0"/>
              <a:t> 강의 컨텐츠</a:t>
            </a:r>
            <a:r>
              <a:rPr lang="en-US" altLang="ko-KR" sz="2000" dirty="0"/>
              <a:t>,</a:t>
            </a:r>
            <a:r>
              <a:rPr lang="ko-KR" altLang="en-US" sz="2000" dirty="0"/>
              <a:t> 공지사항 게시 위치 등</a:t>
            </a:r>
            <a:r>
              <a:rPr lang="en-US" altLang="ko-KR" sz="2000" dirty="0"/>
              <a:t>)</a:t>
            </a:r>
          </a:p>
          <a:p>
            <a:r>
              <a:rPr lang="ko-KR" altLang="en-US" sz="2000" dirty="0"/>
              <a:t>메모 및 학습 관리 불가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2206462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CAA7B7E-D8BB-1A45-97A9-46C1F0FCF5F0}"/>
              </a:ext>
            </a:extLst>
          </p:cNvPr>
          <p:cNvSpPr txBox="1"/>
          <p:nvPr/>
        </p:nvSpPr>
        <p:spPr>
          <a:xfrm>
            <a:off x="1292822" y="437502"/>
            <a:ext cx="30936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600" dirty="0">
                <a:solidFill>
                  <a:srgbClr val="DA86A0"/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rPr>
              <a:t>Objective &amp; Motivation</a:t>
            </a:r>
            <a:endParaRPr kumimoji="1" lang="ko-Kore-KR" altLang="en-US" sz="1600" dirty="0">
              <a:solidFill>
                <a:srgbClr val="DA86A0"/>
              </a:solidFill>
              <a:latin typeface="SB AggroOTF Medium" panose="02020503020101020101" pitchFamily="18" charset="-127"/>
              <a:ea typeface="SB AggroOTF Medium" panose="02020503020101020101" pitchFamily="18" charset="-127"/>
            </a:endParaRPr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FC62C0C9-39D1-9144-9974-8D69B73BC36F}"/>
              </a:ext>
            </a:extLst>
          </p:cNvPr>
          <p:cNvSpPr/>
          <p:nvPr/>
        </p:nvSpPr>
        <p:spPr>
          <a:xfrm>
            <a:off x="571500" y="467591"/>
            <a:ext cx="616930" cy="616930"/>
          </a:xfrm>
          <a:prstGeom prst="roundRect">
            <a:avLst/>
          </a:prstGeom>
          <a:solidFill>
            <a:srgbClr val="DA86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6B1BD3-AD84-E648-A18B-CC3BBBC89012}"/>
              </a:ext>
            </a:extLst>
          </p:cNvPr>
          <p:cNvSpPr txBox="1"/>
          <p:nvPr/>
        </p:nvSpPr>
        <p:spPr>
          <a:xfrm>
            <a:off x="625630" y="574640"/>
            <a:ext cx="529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2400" dirty="0">
                <a:solidFill>
                  <a:srgbClr val="F9EFF2"/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rPr>
              <a:t>1</a:t>
            </a:r>
            <a:endParaRPr kumimoji="1" lang="ko-Kore-KR" altLang="en-US" sz="2400" dirty="0">
              <a:solidFill>
                <a:srgbClr val="F9EFF2"/>
              </a:solidFill>
              <a:latin typeface="SB AggroOTF Medium" panose="02020503020101020101" pitchFamily="18" charset="-127"/>
              <a:ea typeface="SB AggroOTF Medium" panose="020205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EAC1FE-5A97-3849-94FD-8C2EA898D3E6}"/>
              </a:ext>
            </a:extLst>
          </p:cNvPr>
          <p:cNvSpPr txBox="1"/>
          <p:nvPr/>
        </p:nvSpPr>
        <p:spPr>
          <a:xfrm>
            <a:off x="1292821" y="739591"/>
            <a:ext cx="49091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2400" dirty="0">
                <a:solidFill>
                  <a:srgbClr val="DA86A0"/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rPr>
              <a:t>기존</a:t>
            </a:r>
            <a:r>
              <a:rPr kumimoji="1" lang="ko-KR" altLang="en-US" sz="2400" dirty="0">
                <a:solidFill>
                  <a:srgbClr val="DA86A0"/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rPr>
              <a:t> 프로그램</a:t>
            </a:r>
            <a:endParaRPr kumimoji="1" lang="ko-Kore-KR" altLang="en-US" sz="2400" dirty="0">
              <a:solidFill>
                <a:srgbClr val="DA86A0"/>
              </a:solidFill>
              <a:latin typeface="SB AggroOTF Medium" panose="02020503020101020101" pitchFamily="18" charset="-127"/>
              <a:ea typeface="SB AggroOTF Medium" panose="02020503020101020101" pitchFamily="18" charset="-127"/>
            </a:endParaRPr>
          </a:p>
        </p:txBody>
      </p:sp>
      <p:pic>
        <p:nvPicPr>
          <p:cNvPr id="6" name="Picture 2" descr="노션(Notion)이란? 올인원 업무용 협업 도구 | 44BITS">
            <a:extLst>
              <a:ext uri="{FF2B5EF4-FFF2-40B4-BE49-F238E27FC236}">
                <a16:creationId xmlns:a16="http://schemas.microsoft.com/office/drawing/2014/main" id="{6D768243-D402-F0BD-22CA-38AF7CC730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backgroundMark x1="28625" y1="15250" x2="28625" y2="15250"/>
                        <a14:backgroundMark x1="29000" y1="15250" x2="29000" y2="15250"/>
                        <a14:backgroundMark x1="29000" y1="15250" x2="29000" y2="15250"/>
                        <a14:backgroundMark x1="29000" y1="15250" x2="27125" y2="40000"/>
                        <a14:backgroundMark x1="29375" y1="46750" x2="29375" y2="28500"/>
                        <a14:backgroundMark x1="29375" y1="28500" x2="31750" y2="37500"/>
                        <a14:backgroundMark x1="34000" y1="13000" x2="60875" y2="13750"/>
                        <a14:backgroundMark x1="60875" y1="13750" x2="68250" y2="13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3344" y="1862907"/>
            <a:ext cx="3132185" cy="1566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7CA68719-9890-3DFC-7C7B-3796F6C08C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1222" y="2067405"/>
            <a:ext cx="1193052" cy="1193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5DDA2941-C03D-188F-82E0-F81CC33E56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3048" y="2079372"/>
            <a:ext cx="1193052" cy="1193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FE4B6E1-13DF-CD26-99F2-6F138E68056D}"/>
              </a:ext>
            </a:extLst>
          </p:cNvPr>
          <p:cNvSpPr txBox="1"/>
          <p:nvPr/>
        </p:nvSpPr>
        <p:spPr>
          <a:xfrm>
            <a:off x="1326600" y="3228702"/>
            <a:ext cx="4376542" cy="17958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ko-Kore-KR"/>
            </a:defPPr>
            <a:lvl1pPr marL="285750" marR="0" indent="-228600" fontAlgn="auto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 sz="1600">
                <a:effectLst/>
                <a:latin typeface="NanumBarunGothicOTF YetHangul" panose="02000503000000000000" pitchFamily="2" charset="-128"/>
                <a:ea typeface="NanumBarunGothicOTF YetHangul" panose="02000503000000000000" pitchFamily="2" charset="-128"/>
              </a:defRPr>
            </a:lvl1pPr>
          </a:lstStyle>
          <a:p>
            <a:pPr marL="57150" indent="0" algn="ctr">
              <a:buNone/>
            </a:pPr>
            <a:r>
              <a:rPr lang="ko-KR" altLang="en-US" sz="2400" b="1" dirty="0"/>
              <a:t>남은 강의 및 과제 확인</a:t>
            </a:r>
            <a:br>
              <a:rPr lang="en-US" altLang="ko-KR" sz="2400" dirty="0"/>
            </a:br>
            <a:r>
              <a:rPr lang="ko-KR" altLang="en-US" sz="2200" dirty="0"/>
              <a:t>출석 체크 및 과제 제출에 초점을 맞춘 프로그램</a:t>
            </a:r>
            <a:endParaRPr lang="en-US" altLang="ko-KR" sz="2200" dirty="0"/>
          </a:p>
        </p:txBody>
      </p:sp>
      <p:sp>
        <p:nvSpPr>
          <p:cNvPr id="14" name="더하기 13">
            <a:extLst>
              <a:ext uri="{FF2B5EF4-FFF2-40B4-BE49-F238E27FC236}">
                <a16:creationId xmlns:a16="http://schemas.microsoft.com/office/drawing/2014/main" id="{17FF60D1-0AF9-913F-EF8D-DF90F0D57DE9}"/>
              </a:ext>
            </a:extLst>
          </p:cNvPr>
          <p:cNvSpPr/>
          <p:nvPr/>
        </p:nvSpPr>
        <p:spPr>
          <a:xfrm>
            <a:off x="5699044" y="2292870"/>
            <a:ext cx="742122" cy="742122"/>
          </a:xfrm>
          <a:prstGeom prst="mathPlus">
            <a:avLst/>
          </a:prstGeom>
          <a:solidFill>
            <a:srgbClr val="DA86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92BCC7C-ABCE-E922-C5BB-753E27AD3929}"/>
              </a:ext>
            </a:extLst>
          </p:cNvPr>
          <p:cNvSpPr txBox="1"/>
          <p:nvPr/>
        </p:nvSpPr>
        <p:spPr>
          <a:xfrm>
            <a:off x="6441166" y="3295615"/>
            <a:ext cx="4376542" cy="20537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ko-Kore-KR"/>
            </a:defPPr>
            <a:lvl1pPr marL="285750" marR="0" indent="-228600" fontAlgn="auto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 sz="1600">
                <a:effectLst/>
                <a:latin typeface="NanumBarunGothicOTF YetHangul" panose="02000503000000000000" pitchFamily="2" charset="-128"/>
                <a:ea typeface="NanumBarunGothicOTF YetHangul" panose="02000503000000000000" pitchFamily="2" charset="-128"/>
              </a:defRPr>
            </a:lvl1pPr>
          </a:lstStyle>
          <a:p>
            <a:pPr marL="57150" indent="0" algn="ctr">
              <a:buNone/>
            </a:pPr>
            <a:r>
              <a:rPr lang="ko-KR" altLang="en-US" sz="2400" b="1" dirty="0"/>
              <a:t>학습 관리 및 메모</a:t>
            </a:r>
            <a:endParaRPr lang="en-US" altLang="ko-KR" sz="2400" b="1" dirty="0"/>
          </a:p>
          <a:p>
            <a:pPr marL="57150" indent="0" algn="ctr">
              <a:buNone/>
            </a:pPr>
            <a:r>
              <a:rPr lang="ko-KR" altLang="en-US" sz="2200" dirty="0"/>
              <a:t>아이캠퍼스와 연동이 불가능하여 모든 정보를 사용자가 직접 작성해야 하는 불편함</a:t>
            </a:r>
            <a:endParaRPr lang="en-US" altLang="ko-KR" sz="2200" dirty="0"/>
          </a:p>
        </p:txBody>
      </p:sp>
    </p:spTree>
    <p:extLst>
      <p:ext uri="{BB962C8B-B14F-4D97-AF65-F5344CB8AC3E}">
        <p14:creationId xmlns:p14="http://schemas.microsoft.com/office/powerpoint/2010/main" val="35413723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CAA7B7E-D8BB-1A45-97A9-46C1F0FCF5F0}"/>
              </a:ext>
            </a:extLst>
          </p:cNvPr>
          <p:cNvSpPr txBox="1"/>
          <p:nvPr/>
        </p:nvSpPr>
        <p:spPr>
          <a:xfrm>
            <a:off x="1292822" y="437502"/>
            <a:ext cx="30936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600" dirty="0">
                <a:solidFill>
                  <a:srgbClr val="DA86A0"/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rPr>
              <a:t>Objective &amp; Motivation</a:t>
            </a:r>
            <a:endParaRPr kumimoji="1" lang="ko-Kore-KR" altLang="en-US" sz="1600" dirty="0">
              <a:solidFill>
                <a:srgbClr val="DA86A0"/>
              </a:solidFill>
              <a:latin typeface="SB AggroOTF Medium" panose="02020503020101020101" pitchFamily="18" charset="-127"/>
              <a:ea typeface="SB AggroOTF Medium" panose="02020503020101020101" pitchFamily="18" charset="-127"/>
            </a:endParaRPr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FC62C0C9-39D1-9144-9974-8D69B73BC36F}"/>
              </a:ext>
            </a:extLst>
          </p:cNvPr>
          <p:cNvSpPr/>
          <p:nvPr/>
        </p:nvSpPr>
        <p:spPr>
          <a:xfrm>
            <a:off x="571500" y="467591"/>
            <a:ext cx="616930" cy="616930"/>
          </a:xfrm>
          <a:prstGeom prst="roundRect">
            <a:avLst/>
          </a:prstGeom>
          <a:solidFill>
            <a:srgbClr val="DA86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6B1BD3-AD84-E648-A18B-CC3BBBC89012}"/>
              </a:ext>
            </a:extLst>
          </p:cNvPr>
          <p:cNvSpPr txBox="1"/>
          <p:nvPr/>
        </p:nvSpPr>
        <p:spPr>
          <a:xfrm>
            <a:off x="625630" y="574640"/>
            <a:ext cx="529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2400" dirty="0">
                <a:solidFill>
                  <a:srgbClr val="F9EFF2"/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rPr>
              <a:t>1</a:t>
            </a:r>
            <a:endParaRPr kumimoji="1" lang="ko-Kore-KR" altLang="en-US" sz="2400" dirty="0">
              <a:solidFill>
                <a:srgbClr val="F9EFF2"/>
              </a:solidFill>
              <a:latin typeface="SB AggroOTF Medium" panose="02020503020101020101" pitchFamily="18" charset="-127"/>
              <a:ea typeface="SB AggroOTF Medium" panose="020205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EAC1FE-5A97-3849-94FD-8C2EA898D3E6}"/>
              </a:ext>
            </a:extLst>
          </p:cNvPr>
          <p:cNvSpPr txBox="1"/>
          <p:nvPr/>
        </p:nvSpPr>
        <p:spPr>
          <a:xfrm>
            <a:off x="1292821" y="739591"/>
            <a:ext cx="49091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400" dirty="0">
                <a:solidFill>
                  <a:srgbClr val="DA86A0"/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rPr>
              <a:t>My Campus</a:t>
            </a:r>
            <a:endParaRPr kumimoji="1" lang="ko-Kore-KR" altLang="en-US" sz="2400" dirty="0">
              <a:solidFill>
                <a:srgbClr val="DA86A0"/>
              </a:solidFill>
              <a:latin typeface="SB AggroOTF Medium" panose="02020503020101020101" pitchFamily="18" charset="-127"/>
              <a:ea typeface="SB AggroOTF Medium" panose="02020503020101020101" pitchFamily="18" charset="-127"/>
            </a:endParaRPr>
          </a:p>
        </p:txBody>
      </p:sp>
      <p:grpSp>
        <p:nvGrpSpPr>
          <p:cNvPr id="19" name="그룹 3">
            <a:extLst>
              <a:ext uri="{FF2B5EF4-FFF2-40B4-BE49-F238E27FC236}">
                <a16:creationId xmlns:a16="http://schemas.microsoft.com/office/drawing/2014/main" id="{F0143638-ABC1-B899-78F1-1D75187AA424}"/>
              </a:ext>
            </a:extLst>
          </p:cNvPr>
          <p:cNvGrpSpPr/>
          <p:nvPr/>
        </p:nvGrpSpPr>
        <p:grpSpPr>
          <a:xfrm>
            <a:off x="2894380" y="2545630"/>
            <a:ext cx="1303930" cy="1034947"/>
            <a:chOff x="5479398" y="2022515"/>
            <a:chExt cx="1550702" cy="1246347"/>
          </a:xfrm>
        </p:grpSpPr>
        <p:pic>
          <p:nvPicPr>
            <p:cNvPr id="20" name="그림 8">
              <a:extLst>
                <a:ext uri="{FF2B5EF4-FFF2-40B4-BE49-F238E27FC236}">
                  <a16:creationId xmlns:a16="http://schemas.microsoft.com/office/drawing/2014/main" id="{5069422B-5815-DE23-09BF-F7770C92DA2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lum bright="70000" contrast="-70000"/>
            </a:blip>
            <a:stretch>
              <a:fillRect/>
            </a:stretch>
          </p:blipFill>
          <p:spPr>
            <a:xfrm>
              <a:off x="5517498" y="2022515"/>
              <a:ext cx="1512602" cy="1206170"/>
            </a:xfrm>
            <a:prstGeom prst="rect">
              <a:avLst/>
            </a:prstGeom>
          </p:spPr>
        </p:pic>
        <p:pic>
          <p:nvPicPr>
            <p:cNvPr id="21" name="그림 9">
              <a:extLst>
                <a:ext uri="{FF2B5EF4-FFF2-40B4-BE49-F238E27FC236}">
                  <a16:creationId xmlns:a16="http://schemas.microsoft.com/office/drawing/2014/main" id="{A232094E-3BC2-6C22-928E-9360CB5107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79398" y="2062692"/>
              <a:ext cx="1512602" cy="1206170"/>
            </a:xfrm>
            <a:prstGeom prst="rect">
              <a:avLst/>
            </a:prstGeom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9FC169D0-89BA-0C66-2073-91F7042BB4D1}"/>
              </a:ext>
            </a:extLst>
          </p:cNvPr>
          <p:cNvSpPr txBox="1"/>
          <p:nvPr/>
        </p:nvSpPr>
        <p:spPr>
          <a:xfrm>
            <a:off x="1261659" y="3470031"/>
            <a:ext cx="4552107" cy="16683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ko-Kore-KR"/>
            </a:defPPr>
            <a:lvl1pPr marL="285750" marR="0" indent="-228600" fontAlgn="auto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 sz="1600">
                <a:effectLst/>
                <a:latin typeface="NanumBarunGothicOTF YetHangul" panose="02000503000000000000" pitchFamily="2" charset="-128"/>
                <a:ea typeface="NanumBarunGothicOTF YetHangul" panose="02000503000000000000" pitchFamily="2" charset="-128"/>
              </a:defRPr>
            </a:lvl1pPr>
          </a:lstStyle>
          <a:p>
            <a:pPr marL="57150" indent="0" algn="ctr">
              <a:buNone/>
            </a:pPr>
            <a:r>
              <a:rPr lang="en-US" altLang="ko-KR" sz="2800" b="1" dirty="0" err="1"/>
              <a:t>MyCampus</a:t>
            </a:r>
            <a:endParaRPr lang="en-US" altLang="ko-KR" sz="2800" b="1" dirty="0"/>
          </a:p>
          <a:p>
            <a:pPr marL="57150" indent="0" algn="ctr">
              <a:buNone/>
            </a:pPr>
            <a:r>
              <a:rPr lang="ko-KR" altLang="en-US" sz="2000" dirty="0"/>
              <a:t>전반적인 </a:t>
            </a:r>
            <a:r>
              <a:rPr lang="ko-KR" altLang="en-US" sz="2000" b="1" u="sng" dirty="0"/>
              <a:t>학습 관리</a:t>
            </a:r>
            <a:r>
              <a:rPr lang="ko-KR" altLang="en-US" sz="2000" dirty="0"/>
              <a:t>를 할 수 있는 프로그램</a:t>
            </a:r>
            <a:endParaRPr lang="en-US" altLang="ko-KR" sz="2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5E673C-A1DB-B8BC-D895-0A9A5040DDE4}"/>
              </a:ext>
            </a:extLst>
          </p:cNvPr>
          <p:cNvSpPr txBox="1"/>
          <p:nvPr/>
        </p:nvSpPr>
        <p:spPr>
          <a:xfrm>
            <a:off x="6360968" y="1772019"/>
            <a:ext cx="5364354" cy="37115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ko-Kore-KR"/>
            </a:defPPr>
            <a:lvl1pPr marL="57150" marR="0" indent="0" algn="ctr" fontAlgn="auto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3000" b="1">
                <a:effectLst/>
                <a:latin typeface="NanumBarunGothicOTF YetHangul" panose="02000503000000000000" pitchFamily="2" charset="-128"/>
                <a:ea typeface="NanumBarunGothicOTF YetHangul" panose="02000503000000000000" pitchFamily="2" charset="-128"/>
              </a:defRPr>
            </a:lvl1pPr>
          </a:lstStyle>
          <a:p>
            <a:pPr marL="400050" indent="-342900" algn="l">
              <a:buFontTx/>
              <a:buChar char="-"/>
            </a:pPr>
            <a:r>
              <a:rPr lang="ko-KR" altLang="en-US" sz="2000" b="0" dirty="0"/>
              <a:t>남은 과제 및 강의 확인</a:t>
            </a:r>
            <a:endParaRPr lang="en-US" altLang="ko-KR" sz="2000" b="0" dirty="0"/>
          </a:p>
          <a:p>
            <a:pPr marL="400050" indent="-342900" algn="l">
              <a:buFontTx/>
              <a:buChar char="-"/>
            </a:pPr>
            <a:r>
              <a:rPr lang="ko-KR" altLang="en-US" sz="2000" b="0" dirty="0"/>
              <a:t>분산된 강의 자료를 한눈에 보기 쉽게 제공</a:t>
            </a:r>
            <a:endParaRPr lang="en-US" altLang="ko-KR" sz="2000" b="0" dirty="0"/>
          </a:p>
          <a:p>
            <a:pPr marL="400050" indent="-342900" algn="l">
              <a:buFontTx/>
              <a:buChar char="-"/>
            </a:pPr>
            <a:r>
              <a:rPr lang="ko-KR" altLang="en-US" sz="2000" b="0" dirty="0"/>
              <a:t>학습 관리를 위한 강의 별 메모</a:t>
            </a:r>
            <a:r>
              <a:rPr lang="en-US" altLang="ko-KR" sz="2000" b="0" dirty="0"/>
              <a:t>,</a:t>
            </a:r>
            <a:r>
              <a:rPr lang="ko-KR" altLang="en-US" sz="2000" b="0" dirty="0"/>
              <a:t> 북마크 및 체크 기능 제공</a:t>
            </a:r>
            <a:endParaRPr lang="en-US" altLang="ko-KR" sz="2000" b="0" dirty="0"/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A53E6C05-E73D-041C-C5B0-A24132952997}"/>
              </a:ext>
            </a:extLst>
          </p:cNvPr>
          <p:cNvSpPr/>
          <p:nvPr/>
        </p:nvSpPr>
        <p:spPr>
          <a:xfrm>
            <a:off x="996691" y="2098708"/>
            <a:ext cx="5099309" cy="3058150"/>
          </a:xfrm>
          <a:prstGeom prst="roundRect">
            <a:avLst/>
          </a:prstGeom>
          <a:noFill/>
          <a:ln w="57150">
            <a:solidFill>
              <a:srgbClr val="86C3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444365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CAA7B7E-D8BB-1A45-97A9-46C1F0FCF5F0}"/>
              </a:ext>
            </a:extLst>
          </p:cNvPr>
          <p:cNvSpPr txBox="1"/>
          <p:nvPr/>
        </p:nvSpPr>
        <p:spPr>
          <a:xfrm>
            <a:off x="1292822" y="437502"/>
            <a:ext cx="30936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600" dirty="0">
                <a:solidFill>
                  <a:srgbClr val="DA86A0"/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rPr>
              <a:t>Project Progress</a:t>
            </a:r>
            <a:endParaRPr kumimoji="1" lang="ko-Kore-KR" altLang="en-US" sz="1600" dirty="0">
              <a:solidFill>
                <a:srgbClr val="DA86A0"/>
              </a:solidFill>
              <a:latin typeface="SB AggroOTF Medium" panose="02020503020101020101" pitchFamily="18" charset="-127"/>
              <a:ea typeface="SB AggroOTF Medium" panose="02020503020101020101" pitchFamily="18" charset="-127"/>
            </a:endParaRPr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FC62C0C9-39D1-9144-9974-8D69B73BC36F}"/>
              </a:ext>
            </a:extLst>
          </p:cNvPr>
          <p:cNvSpPr/>
          <p:nvPr/>
        </p:nvSpPr>
        <p:spPr>
          <a:xfrm>
            <a:off x="571500" y="467591"/>
            <a:ext cx="616930" cy="616930"/>
          </a:xfrm>
          <a:prstGeom prst="roundRect">
            <a:avLst/>
          </a:prstGeom>
          <a:solidFill>
            <a:srgbClr val="DA86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6B1BD3-AD84-E648-A18B-CC3BBBC89012}"/>
              </a:ext>
            </a:extLst>
          </p:cNvPr>
          <p:cNvSpPr txBox="1"/>
          <p:nvPr/>
        </p:nvSpPr>
        <p:spPr>
          <a:xfrm>
            <a:off x="625630" y="574640"/>
            <a:ext cx="529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2400" dirty="0">
                <a:solidFill>
                  <a:srgbClr val="F9EFF2"/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rPr>
              <a:t>2</a:t>
            </a:r>
            <a:endParaRPr kumimoji="1" lang="ko-Kore-KR" altLang="en-US" sz="2400" dirty="0">
              <a:solidFill>
                <a:srgbClr val="F9EFF2"/>
              </a:solidFill>
              <a:latin typeface="SB AggroOTF Medium" panose="02020503020101020101" pitchFamily="18" charset="-127"/>
              <a:ea typeface="SB AggroOTF Medium" panose="020205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EAC1FE-5A97-3849-94FD-8C2EA898D3E6}"/>
              </a:ext>
            </a:extLst>
          </p:cNvPr>
          <p:cNvSpPr txBox="1"/>
          <p:nvPr/>
        </p:nvSpPr>
        <p:spPr>
          <a:xfrm>
            <a:off x="1292821" y="739591"/>
            <a:ext cx="49091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2400" dirty="0">
                <a:solidFill>
                  <a:srgbClr val="DA86A0"/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rPr>
              <a:t>프로젝트</a:t>
            </a:r>
            <a:r>
              <a:rPr kumimoji="1" lang="ko-KR" altLang="en-US" sz="2400" dirty="0">
                <a:solidFill>
                  <a:srgbClr val="DA86A0"/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rPr>
              <a:t> 진행 </a:t>
            </a:r>
            <a:endParaRPr kumimoji="1" lang="ko-Kore-KR" altLang="en-US" sz="2400" dirty="0">
              <a:solidFill>
                <a:srgbClr val="DA86A0"/>
              </a:solidFill>
              <a:latin typeface="SB AggroOTF Medium" panose="02020503020101020101" pitchFamily="18" charset="-127"/>
              <a:ea typeface="SB AggroOTF Medium" panose="0202050302010102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B30432-28C9-9F84-4085-838121F8B68C}"/>
              </a:ext>
            </a:extLst>
          </p:cNvPr>
          <p:cNvSpPr txBox="1"/>
          <p:nvPr/>
        </p:nvSpPr>
        <p:spPr>
          <a:xfrm>
            <a:off x="8030884" y="1988338"/>
            <a:ext cx="4100368" cy="28813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ko-Kore-KR"/>
            </a:defPPr>
            <a:lvl1pPr marL="285750" marR="0" indent="-228600" fontAlgn="auto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 sz="1600">
                <a:effectLst/>
                <a:latin typeface="NanumBarunGothicOTF YetHangul" panose="02000503000000000000" pitchFamily="2" charset="-128"/>
                <a:ea typeface="NanumBarunGothicOTF YetHangul" panose="02000503000000000000" pitchFamily="2" charset="-128"/>
              </a:defRPr>
            </a:lvl1pPr>
          </a:lstStyle>
          <a:p>
            <a:pPr marL="57150" indent="0">
              <a:buNone/>
            </a:pPr>
            <a:endParaRPr lang="en-US" altLang="ko-KR" sz="2400" dirty="0">
              <a:solidFill>
                <a:srgbClr val="DA86A0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A86A57F-A1C8-B450-680F-5EA4A6006A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6151" y="1503345"/>
            <a:ext cx="10299698" cy="4473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7123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40896379-55BC-7769-E81F-E1A5F801AAD3}"/>
              </a:ext>
            </a:extLst>
          </p:cNvPr>
          <p:cNvSpPr/>
          <p:nvPr/>
        </p:nvSpPr>
        <p:spPr>
          <a:xfrm>
            <a:off x="3180520" y="2820704"/>
            <a:ext cx="7142921" cy="649357"/>
          </a:xfrm>
          <a:prstGeom prst="roundRect">
            <a:avLst/>
          </a:prstGeom>
          <a:solidFill>
            <a:srgbClr val="86C3D5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F7BC15A5-5556-455A-E18F-94EF1E9C123B}"/>
              </a:ext>
            </a:extLst>
          </p:cNvPr>
          <p:cNvSpPr/>
          <p:nvPr/>
        </p:nvSpPr>
        <p:spPr>
          <a:xfrm>
            <a:off x="3180520" y="3719843"/>
            <a:ext cx="7142921" cy="649357"/>
          </a:xfrm>
          <a:prstGeom prst="roundRect">
            <a:avLst/>
          </a:prstGeom>
          <a:solidFill>
            <a:srgbClr val="86C3D5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DB56CD65-AF82-635D-79CA-F984BC932E26}"/>
              </a:ext>
            </a:extLst>
          </p:cNvPr>
          <p:cNvSpPr/>
          <p:nvPr/>
        </p:nvSpPr>
        <p:spPr>
          <a:xfrm>
            <a:off x="3180521" y="4618982"/>
            <a:ext cx="7142921" cy="649357"/>
          </a:xfrm>
          <a:prstGeom prst="roundRect">
            <a:avLst/>
          </a:prstGeom>
          <a:solidFill>
            <a:srgbClr val="86C3D5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B13F17D5-B95D-06A3-C536-38A771343971}"/>
              </a:ext>
            </a:extLst>
          </p:cNvPr>
          <p:cNvSpPr/>
          <p:nvPr/>
        </p:nvSpPr>
        <p:spPr>
          <a:xfrm>
            <a:off x="3180521" y="1921565"/>
            <a:ext cx="7142921" cy="649357"/>
          </a:xfrm>
          <a:prstGeom prst="roundRect">
            <a:avLst/>
          </a:prstGeom>
          <a:solidFill>
            <a:srgbClr val="86C3D5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CAA7B7E-D8BB-1A45-97A9-46C1F0FCF5F0}"/>
              </a:ext>
            </a:extLst>
          </p:cNvPr>
          <p:cNvSpPr txBox="1"/>
          <p:nvPr/>
        </p:nvSpPr>
        <p:spPr>
          <a:xfrm>
            <a:off x="1292822" y="437502"/>
            <a:ext cx="30936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dirty="0">
                <a:solidFill>
                  <a:srgbClr val="DA86A0"/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rPr>
              <a:t>Team Member Role</a:t>
            </a:r>
            <a:endParaRPr kumimoji="1" lang="ko-Kore-KR" altLang="en-US" sz="1600" dirty="0">
              <a:solidFill>
                <a:srgbClr val="DA86A0"/>
              </a:solidFill>
              <a:latin typeface="SB AggroOTF Medium" panose="02020503020101020101" pitchFamily="18" charset="-127"/>
              <a:ea typeface="SB AggroOTF Medium" panose="02020503020101020101" pitchFamily="18" charset="-127"/>
            </a:endParaRPr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FC62C0C9-39D1-9144-9974-8D69B73BC36F}"/>
              </a:ext>
            </a:extLst>
          </p:cNvPr>
          <p:cNvSpPr/>
          <p:nvPr/>
        </p:nvSpPr>
        <p:spPr>
          <a:xfrm>
            <a:off x="571500" y="467591"/>
            <a:ext cx="616930" cy="616930"/>
          </a:xfrm>
          <a:prstGeom prst="roundRect">
            <a:avLst/>
          </a:prstGeom>
          <a:solidFill>
            <a:srgbClr val="DA86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6B1BD3-AD84-E648-A18B-CC3BBBC89012}"/>
              </a:ext>
            </a:extLst>
          </p:cNvPr>
          <p:cNvSpPr txBox="1"/>
          <p:nvPr/>
        </p:nvSpPr>
        <p:spPr>
          <a:xfrm>
            <a:off x="625630" y="574640"/>
            <a:ext cx="529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400" dirty="0">
                <a:solidFill>
                  <a:srgbClr val="F9EFF2"/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rPr>
              <a:t>3</a:t>
            </a:r>
            <a:endParaRPr kumimoji="1" lang="ko-Kore-KR" altLang="en-US" sz="2400" dirty="0">
              <a:solidFill>
                <a:srgbClr val="F9EFF2"/>
              </a:solidFill>
              <a:latin typeface="SB AggroOTF Medium" panose="02020503020101020101" pitchFamily="18" charset="-127"/>
              <a:ea typeface="SB AggroOTF Medium" panose="020205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EAC1FE-5A97-3849-94FD-8C2EA898D3E6}"/>
              </a:ext>
            </a:extLst>
          </p:cNvPr>
          <p:cNvSpPr txBox="1"/>
          <p:nvPr/>
        </p:nvSpPr>
        <p:spPr>
          <a:xfrm>
            <a:off x="1292821" y="739591"/>
            <a:ext cx="49091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2400" dirty="0">
                <a:solidFill>
                  <a:srgbClr val="DA86A0"/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rPr>
              <a:t>역할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B8C6132-BB65-3CBC-5FD7-1A0770A9CB11}"/>
              </a:ext>
            </a:extLst>
          </p:cNvPr>
          <p:cNvSpPr txBox="1"/>
          <p:nvPr/>
        </p:nvSpPr>
        <p:spPr>
          <a:xfrm>
            <a:off x="1988985" y="2029428"/>
            <a:ext cx="93968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2200" dirty="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박지민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007E9A-A936-DC9E-A117-C2929FF95627}"/>
              </a:ext>
            </a:extLst>
          </p:cNvPr>
          <p:cNvSpPr txBox="1"/>
          <p:nvPr/>
        </p:nvSpPr>
        <p:spPr>
          <a:xfrm>
            <a:off x="1988986" y="2961814"/>
            <a:ext cx="93968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2200" dirty="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옥시원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614C96-57AB-3C5C-AEE9-E396F0CE1F2D}"/>
              </a:ext>
            </a:extLst>
          </p:cNvPr>
          <p:cNvSpPr txBox="1"/>
          <p:nvPr/>
        </p:nvSpPr>
        <p:spPr>
          <a:xfrm>
            <a:off x="1988985" y="3845016"/>
            <a:ext cx="93968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2200" dirty="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최재영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72E0A4-6B4C-FC01-B87A-579701733CAE}"/>
              </a:ext>
            </a:extLst>
          </p:cNvPr>
          <p:cNvSpPr txBox="1"/>
          <p:nvPr/>
        </p:nvSpPr>
        <p:spPr>
          <a:xfrm>
            <a:off x="1988985" y="4728218"/>
            <a:ext cx="93968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2200" dirty="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하솔비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DF7A140-AD72-D269-F3FF-1149B4C82CB0}"/>
              </a:ext>
            </a:extLst>
          </p:cNvPr>
          <p:cNvSpPr txBox="1"/>
          <p:nvPr/>
        </p:nvSpPr>
        <p:spPr>
          <a:xfrm>
            <a:off x="3451269" y="2029428"/>
            <a:ext cx="290977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200" dirty="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디자인</a:t>
            </a:r>
            <a:r>
              <a:rPr kumimoji="1" lang="en-US" altLang="ko-KR" sz="2200" dirty="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,</a:t>
            </a:r>
            <a:r>
              <a:rPr kumimoji="1" lang="ko-KR" altLang="en-US" sz="2200" dirty="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 </a:t>
            </a:r>
            <a:r>
              <a:rPr kumimoji="1" lang="ko-Kore-KR" altLang="en-US" sz="2200" dirty="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프론트엔드</a:t>
            </a:r>
            <a:r>
              <a:rPr kumimoji="1" lang="ko-KR" altLang="en-US" sz="2200" dirty="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 개발</a:t>
            </a:r>
            <a:endParaRPr kumimoji="1" lang="ko-Kore-KR" altLang="en-US" sz="2200" dirty="0">
              <a:latin typeface="NanumBarunGothicOTF YetHangul" panose="02000503000000000000" pitchFamily="2" charset="-128"/>
              <a:ea typeface="NanumBarunGothicOTF YetHangul" panose="02000503000000000000" pitchFamily="2" charset="-128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30790F-2C69-3013-D206-F20704A07858}"/>
              </a:ext>
            </a:extLst>
          </p:cNvPr>
          <p:cNvSpPr txBox="1"/>
          <p:nvPr/>
        </p:nvSpPr>
        <p:spPr>
          <a:xfrm>
            <a:off x="3451270" y="2961814"/>
            <a:ext cx="290977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200" dirty="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디자인</a:t>
            </a:r>
            <a:r>
              <a:rPr kumimoji="1" lang="en-US" altLang="ko-KR" sz="2200" dirty="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,</a:t>
            </a:r>
            <a:r>
              <a:rPr kumimoji="1" lang="ko-KR" altLang="en-US" sz="2200" dirty="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 </a:t>
            </a:r>
            <a:r>
              <a:rPr kumimoji="1" lang="ko-Kore-KR" altLang="en-US" sz="2200" dirty="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프론트엔드</a:t>
            </a:r>
            <a:r>
              <a:rPr kumimoji="1" lang="ko-KR" altLang="en-US" sz="2200" dirty="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 개발</a:t>
            </a:r>
            <a:endParaRPr kumimoji="1" lang="ko-Kore-KR" altLang="en-US" sz="2200" dirty="0">
              <a:latin typeface="NanumBarunGothicOTF YetHangul" panose="02000503000000000000" pitchFamily="2" charset="-128"/>
              <a:ea typeface="NanumBarunGothicOTF YetHangul" panose="02000503000000000000" pitchFamily="2" charset="-12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D153C70-E5B0-0FAD-7CE9-9090B2EEF14A}"/>
              </a:ext>
            </a:extLst>
          </p:cNvPr>
          <p:cNvSpPr txBox="1"/>
          <p:nvPr/>
        </p:nvSpPr>
        <p:spPr>
          <a:xfrm>
            <a:off x="3451269" y="3845015"/>
            <a:ext cx="240642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200" dirty="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디자인</a:t>
            </a:r>
            <a:r>
              <a:rPr kumimoji="1" lang="en-US" altLang="ko-KR" sz="2200" dirty="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,</a:t>
            </a:r>
            <a:r>
              <a:rPr kumimoji="1" lang="ko-KR" altLang="en-US" sz="2200" dirty="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 </a:t>
            </a:r>
            <a:r>
              <a:rPr kumimoji="1" lang="ko-KR" altLang="en-US" sz="2200" dirty="0" err="1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백엔드</a:t>
            </a:r>
            <a:r>
              <a:rPr kumimoji="1" lang="ko-KR" altLang="en-US" sz="2200" dirty="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 개발</a:t>
            </a:r>
            <a:endParaRPr kumimoji="1" lang="ko-Kore-KR" altLang="en-US" sz="2200" dirty="0">
              <a:latin typeface="NanumBarunGothicOTF YetHangul" panose="02000503000000000000" pitchFamily="2" charset="-128"/>
              <a:ea typeface="NanumBarunGothicOTF YetHangul" panose="02000503000000000000" pitchFamily="2" charset="-128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F5134C4-DA51-AF55-AFB7-04422979B280}"/>
              </a:ext>
            </a:extLst>
          </p:cNvPr>
          <p:cNvSpPr txBox="1"/>
          <p:nvPr/>
        </p:nvSpPr>
        <p:spPr>
          <a:xfrm>
            <a:off x="3451269" y="4754722"/>
            <a:ext cx="290977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200" dirty="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디자인</a:t>
            </a:r>
            <a:r>
              <a:rPr kumimoji="1" lang="en-US" altLang="ko-KR" sz="2200" dirty="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,</a:t>
            </a:r>
            <a:r>
              <a:rPr kumimoji="1" lang="ko-KR" altLang="en-US" sz="2200" dirty="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 </a:t>
            </a:r>
            <a:r>
              <a:rPr kumimoji="1" lang="ko-KR" altLang="en-US" sz="2200" dirty="0" err="1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프론트엔드</a:t>
            </a:r>
            <a:r>
              <a:rPr kumimoji="1" lang="ko-KR" altLang="en-US" sz="2200" dirty="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 개발</a:t>
            </a:r>
            <a:endParaRPr kumimoji="1" lang="ko-Kore-KR" altLang="en-US" sz="2200" dirty="0">
              <a:latin typeface="NanumBarunGothicOTF YetHangul" panose="02000503000000000000" pitchFamily="2" charset="-128"/>
              <a:ea typeface="NanumBarunGothicOTF YetHangul" panose="02000503000000000000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719855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6C3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60845875-C477-3F54-391B-9F5E2CD51684}"/>
              </a:ext>
            </a:extLst>
          </p:cNvPr>
          <p:cNvGrpSpPr/>
          <p:nvPr/>
        </p:nvGrpSpPr>
        <p:grpSpPr>
          <a:xfrm>
            <a:off x="3394182" y="2922270"/>
            <a:ext cx="5427222" cy="880584"/>
            <a:chOff x="3417768" y="3139150"/>
            <a:chExt cx="5427222" cy="880584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0C638CD-E4F6-B477-46A9-67BCC1A02FDE}"/>
                </a:ext>
              </a:extLst>
            </p:cNvPr>
            <p:cNvSpPr txBox="1"/>
            <p:nvPr/>
          </p:nvSpPr>
          <p:spPr>
            <a:xfrm>
              <a:off x="3441357" y="3139150"/>
              <a:ext cx="5403633" cy="8540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kumimoji="1" lang="ko-KR" altLang="en-US" sz="3600" dirty="0">
                  <a:solidFill>
                    <a:srgbClr val="DA86A0"/>
                  </a:solidFill>
                  <a:latin typeface="SB AggroOTF Medium" panose="02020503020101020101" pitchFamily="18" charset="-127"/>
                  <a:ea typeface="SB AggroOTF Medium" panose="02020503020101020101" pitchFamily="18" charset="-127"/>
                </a:rPr>
                <a:t>프로그램 기능</a:t>
              </a:r>
              <a:endParaRPr kumimoji="1" lang="ko-Kore-KR" altLang="en-US" sz="3600" dirty="0">
                <a:solidFill>
                  <a:srgbClr val="DA86A0"/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CD2A247-6687-6305-0666-CEBFF5147B8C}"/>
                </a:ext>
              </a:extLst>
            </p:cNvPr>
            <p:cNvSpPr txBox="1"/>
            <p:nvPr/>
          </p:nvSpPr>
          <p:spPr>
            <a:xfrm>
              <a:off x="3417768" y="3165654"/>
              <a:ext cx="5403633" cy="85408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kumimoji="1" lang="ko-Kore-KR" altLang="en-US" sz="3600" dirty="0">
                  <a:solidFill>
                    <a:schemeClr val="bg1">
                      <a:lumMod val="95000"/>
                    </a:schemeClr>
                  </a:solidFill>
                  <a:latin typeface="SB AggroOTF Medium" panose="02020503020101020101" pitchFamily="18" charset="-127"/>
                  <a:ea typeface="SB AggroOTF Medium" panose="02020503020101020101" pitchFamily="18" charset="-127"/>
                </a:rPr>
                <a:t>프로그램</a:t>
              </a:r>
              <a:r>
                <a:rPr kumimoji="1" lang="ko-KR" altLang="en-US" sz="3600" dirty="0">
                  <a:solidFill>
                    <a:schemeClr val="bg1">
                      <a:lumMod val="95000"/>
                    </a:schemeClr>
                  </a:solidFill>
                  <a:latin typeface="SB AggroOTF Medium" panose="02020503020101020101" pitchFamily="18" charset="-127"/>
                  <a:ea typeface="SB AggroOTF Medium" panose="02020503020101020101" pitchFamily="18" charset="-127"/>
                </a:rPr>
                <a:t> 기능</a:t>
              </a:r>
              <a:endParaRPr kumimoji="1" lang="ko-Kore-KR" altLang="en-US" sz="3600" dirty="0">
                <a:solidFill>
                  <a:schemeClr val="bg1">
                    <a:lumMod val="95000"/>
                  </a:schemeClr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endParaRPr>
            </a:p>
          </p:txBody>
        </p:sp>
      </p:grpSp>
      <p:sp>
        <p:nvSpPr>
          <p:cNvPr id="8" name="L 도형 7">
            <a:extLst>
              <a:ext uri="{FF2B5EF4-FFF2-40B4-BE49-F238E27FC236}">
                <a16:creationId xmlns:a16="http://schemas.microsoft.com/office/drawing/2014/main" id="{E43F9FD0-55D6-8C33-649E-0FBC265F8AA5}"/>
              </a:ext>
            </a:extLst>
          </p:cNvPr>
          <p:cNvSpPr/>
          <p:nvPr/>
        </p:nvSpPr>
        <p:spPr>
          <a:xfrm rot="18917820">
            <a:off x="6003187" y="2250254"/>
            <a:ext cx="185627" cy="185627"/>
          </a:xfrm>
          <a:prstGeom prst="corner">
            <a:avLst>
              <a:gd name="adj1" fmla="val 20288"/>
              <a:gd name="adj2" fmla="val 20407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74EF51-049F-91B1-0254-BEA41CEEC7B0}"/>
              </a:ext>
            </a:extLst>
          </p:cNvPr>
          <p:cNvSpPr txBox="1"/>
          <p:nvPr/>
        </p:nvSpPr>
        <p:spPr>
          <a:xfrm>
            <a:off x="4684648" y="1406871"/>
            <a:ext cx="2822702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000" dirty="0">
                <a:solidFill>
                  <a:schemeClr val="bg1">
                    <a:lumMod val="95000"/>
                  </a:schemeClr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rPr>
              <a:t>2.</a:t>
            </a:r>
            <a:r>
              <a:rPr kumimoji="1" lang="ko-KR" altLang="en-US" sz="2000" dirty="0">
                <a:solidFill>
                  <a:schemeClr val="bg1">
                    <a:lumMod val="95000"/>
                  </a:schemeClr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rPr>
              <a:t> </a:t>
            </a:r>
            <a:r>
              <a:rPr kumimoji="1" lang="en-US" altLang="ko-KR" sz="2000" dirty="0">
                <a:solidFill>
                  <a:schemeClr val="bg1">
                    <a:lumMod val="95000"/>
                  </a:schemeClr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rPr>
              <a:t>Final Design</a:t>
            </a:r>
            <a:endParaRPr kumimoji="1" lang="ko-Kore-KR" altLang="en-US" sz="2000" dirty="0">
              <a:solidFill>
                <a:schemeClr val="bg1">
                  <a:lumMod val="95000"/>
                </a:schemeClr>
              </a:solidFill>
              <a:latin typeface="SB AggroOTF Medium" panose="02020503020101020101" pitchFamily="18" charset="-127"/>
              <a:ea typeface="SB AggroOTF Medium" panose="02020503020101020101" pitchFamily="18" charset="-127"/>
            </a:endParaRPr>
          </a:p>
        </p:txBody>
      </p: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58DBF139-BAE9-5B6C-9E28-A03C28E7528D}"/>
              </a:ext>
            </a:extLst>
          </p:cNvPr>
          <p:cNvCxnSpPr>
            <a:cxnSpLocks/>
          </p:cNvCxnSpPr>
          <p:nvPr/>
        </p:nvCxnSpPr>
        <p:spPr>
          <a:xfrm>
            <a:off x="4496148" y="2023501"/>
            <a:ext cx="3199704" cy="0"/>
          </a:xfrm>
          <a:prstGeom prst="line">
            <a:avLst/>
          </a:prstGeom>
          <a:ln w="1905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A186AC9B-8E6F-D3DF-51E2-3FA98FA73856}"/>
              </a:ext>
            </a:extLst>
          </p:cNvPr>
          <p:cNvCxnSpPr>
            <a:cxnSpLocks/>
          </p:cNvCxnSpPr>
          <p:nvPr/>
        </p:nvCxnSpPr>
        <p:spPr>
          <a:xfrm>
            <a:off x="4496148" y="1124732"/>
            <a:ext cx="3199704" cy="0"/>
          </a:xfrm>
          <a:prstGeom prst="line">
            <a:avLst/>
          </a:prstGeom>
          <a:ln w="1905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4965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1278</TotalTime>
  <Words>1339</Words>
  <Application>Microsoft Macintosh PowerPoint</Application>
  <PresentationFormat>와이드스크린</PresentationFormat>
  <Paragraphs>320</Paragraphs>
  <Slides>33</Slides>
  <Notes>26</Notes>
  <HiddenSlides>0</HiddenSlides>
  <MMClips>1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39" baseType="lpstr">
      <vt:lpstr>Calibri Light</vt:lpstr>
      <vt:lpstr>SB AggroOTF Medium</vt:lpstr>
      <vt:lpstr>Arial</vt:lpstr>
      <vt:lpstr>NanumBarunGothicOTF YetHangul</vt:lpstr>
      <vt:lpstr>Calibri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하솔비</dc:creator>
  <cp:lastModifiedBy>하솔비</cp:lastModifiedBy>
  <cp:revision>48</cp:revision>
  <cp:lastPrinted>2022-09-15T03:07:57Z</cp:lastPrinted>
  <dcterms:created xsi:type="dcterms:W3CDTF">2022-03-25T07:32:16Z</dcterms:created>
  <dcterms:modified xsi:type="dcterms:W3CDTF">2022-12-01T05:38:18Z</dcterms:modified>
</cp:coreProperties>
</file>